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48" r:id="rId5"/>
  </p:sldMasterIdLst>
  <p:sldIdLst>
    <p:sldId id="256" r:id="rId6"/>
    <p:sldId id="257" r:id="rId7"/>
    <p:sldId id="289"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4" r:id="rId24"/>
    <p:sldId id="278" r:id="rId25"/>
    <p:sldId id="283" r:id="rId26"/>
    <p:sldId id="290" r:id="rId27"/>
    <p:sldId id="292" r:id="rId28"/>
    <p:sldId id="291" r:id="rId29"/>
    <p:sldId id="293" r:id="rId30"/>
    <p:sldId id="295" r:id="rId31"/>
    <p:sldId id="294" r:id="rId32"/>
    <p:sldId id="296" r:id="rId33"/>
    <p:sldId id="306" r:id="rId34"/>
    <p:sldId id="307" r:id="rId35"/>
    <p:sldId id="308" r:id="rId36"/>
    <p:sldId id="309" r:id="rId37"/>
    <p:sldId id="297" r:id="rId38"/>
    <p:sldId id="298" r:id="rId39"/>
    <p:sldId id="299" r:id="rId40"/>
    <p:sldId id="300" r:id="rId41"/>
    <p:sldId id="301" r:id="rId42"/>
    <p:sldId id="302" r:id="rId43"/>
    <p:sldId id="303" r:id="rId44"/>
    <p:sldId id="305" r:id="rId45"/>
    <p:sldId id="3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5/28/2024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462C39-C9D7-4E3A-9566-9CE030AA5F2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63C26-2F88-440A-ADAA-CA7F6876EACD}" type="slidenum">
              <a:rPr lang="en-US" smtClean="0"/>
              <a:t>‹#›</a:t>
            </a:fld>
            <a:endParaRPr lang="en-US"/>
          </a:p>
        </p:txBody>
      </p:sp>
    </p:spTree>
    <p:extLst>
      <p:ext uri="{BB962C8B-B14F-4D97-AF65-F5344CB8AC3E}">
        <p14:creationId xmlns:p14="http://schemas.microsoft.com/office/powerpoint/2010/main" val="402086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462C39-C9D7-4E3A-9566-9CE030AA5F2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63C26-2F88-440A-ADAA-CA7F6876EACD}" type="slidenum">
              <a:rPr lang="en-US" smtClean="0"/>
              <a:t>‹#›</a:t>
            </a:fld>
            <a:endParaRPr lang="en-US"/>
          </a:p>
        </p:txBody>
      </p:sp>
    </p:spTree>
    <p:extLst>
      <p:ext uri="{BB962C8B-B14F-4D97-AF65-F5344CB8AC3E}">
        <p14:creationId xmlns:p14="http://schemas.microsoft.com/office/powerpoint/2010/main" val="2177823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462C39-C9D7-4E3A-9566-9CE030AA5F24}"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63C26-2F88-440A-ADAA-CA7F6876EACD}" type="slidenum">
              <a:rPr lang="en-US" smtClean="0"/>
              <a:t>‹#›</a:t>
            </a:fld>
            <a:endParaRPr lang="en-US"/>
          </a:p>
        </p:txBody>
      </p:sp>
    </p:spTree>
    <p:extLst>
      <p:ext uri="{BB962C8B-B14F-4D97-AF65-F5344CB8AC3E}">
        <p14:creationId xmlns:p14="http://schemas.microsoft.com/office/powerpoint/2010/main" val="111804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62C39-C9D7-4E3A-9566-9CE030AA5F24}"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63C26-2F88-440A-ADAA-CA7F6876EACD}" type="slidenum">
              <a:rPr lang="en-US" smtClean="0"/>
              <a:t>‹#›</a:t>
            </a:fld>
            <a:endParaRPr lang="en-US"/>
          </a:p>
        </p:txBody>
      </p:sp>
    </p:spTree>
    <p:extLst>
      <p:ext uri="{BB962C8B-B14F-4D97-AF65-F5344CB8AC3E}">
        <p14:creationId xmlns:p14="http://schemas.microsoft.com/office/powerpoint/2010/main" val="164462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5/28/2024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5/28/2024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5/28/2024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4" r:id="rId4"/>
    <p:sldLayoutId id="2147483653" r:id="rId5"/>
    <p:sldLayoutId id="2147483654" r:id="rId6"/>
    <p:sldLayoutId id="2147483655" r:id="rId7"/>
    <p:sldLayoutId id="2147483662" r:id="rId8"/>
    <p:sldLayoutId id="2147483663"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62C39-C9D7-4E3A-9566-9CE030AA5F24}" type="datetimeFigureOut">
              <a:rPr lang="en-US" smtClean="0"/>
              <a:t>5/28/2024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63C26-2F88-440A-ADAA-CA7F6876EACD}" type="slidenum">
              <a:rPr lang="en-US" smtClean="0"/>
              <a:t>‹#›</a:t>
            </a:fld>
            <a:endParaRPr lang="en-US"/>
          </a:p>
        </p:txBody>
      </p:sp>
    </p:spTree>
    <p:extLst>
      <p:ext uri="{BB962C8B-B14F-4D97-AF65-F5344CB8AC3E}">
        <p14:creationId xmlns:p14="http://schemas.microsoft.com/office/powerpoint/2010/main" val="2039905178"/>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6" r:id="rId3"/>
    <p:sldLayoutId id="21474836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7079-F6B2-404F-ACDB-2F7CC3D1ADFF}"/>
              </a:ext>
            </a:extLst>
          </p:cNvPr>
          <p:cNvSpPr>
            <a:spLocks noGrp="1"/>
          </p:cNvSpPr>
          <p:nvPr>
            <p:ph type="ctrTitle"/>
          </p:nvPr>
        </p:nvSpPr>
        <p:spPr/>
        <p:txBody>
          <a:bodyPr/>
          <a:lstStyle/>
          <a:p>
            <a:r>
              <a:rPr lang="en-US" dirty="0">
                <a:latin typeface="Arial Black" panose="020B0A04020102020204" pitchFamily="34" charset="0"/>
              </a:rPr>
              <a:t>THE PROGRAM</a:t>
            </a:r>
          </a:p>
        </p:txBody>
      </p:sp>
      <p:sp>
        <p:nvSpPr>
          <p:cNvPr id="3" name="Subtitle 2">
            <a:extLst>
              <a:ext uri="{FF2B5EF4-FFF2-40B4-BE49-F238E27FC236}">
                <a16:creationId xmlns:a16="http://schemas.microsoft.com/office/drawing/2014/main" id="{7A8DA86F-A328-4B3F-AC91-1001FA1FFD4B}"/>
              </a:ext>
            </a:extLst>
          </p:cNvPr>
          <p:cNvSpPr>
            <a:spLocks noGrp="1"/>
          </p:cNvSpPr>
          <p:nvPr>
            <p:ph type="subTitle" idx="1"/>
          </p:nvPr>
        </p:nvSpPr>
        <p:spPr/>
        <p:txBody>
          <a:bodyPr/>
          <a:lstStyle/>
          <a:p>
            <a:r>
              <a:rPr lang="en-US" dirty="0">
                <a:latin typeface="Arial Black" panose="020B0A04020102020204" pitchFamily="34" charset="0"/>
              </a:rPr>
              <a:t>Overtime Athletics </a:t>
            </a:r>
          </a:p>
        </p:txBody>
      </p:sp>
    </p:spTree>
    <p:extLst>
      <p:ext uri="{BB962C8B-B14F-4D97-AF65-F5344CB8AC3E}">
        <p14:creationId xmlns:p14="http://schemas.microsoft.com/office/powerpoint/2010/main" val="4282140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F1AE-4561-491C-8A79-70EC7C6BDF42}"/>
              </a:ext>
            </a:extLst>
          </p:cNvPr>
          <p:cNvSpPr>
            <a:spLocks noGrp="1"/>
          </p:cNvSpPr>
          <p:nvPr>
            <p:ph type="title"/>
          </p:nvPr>
        </p:nvSpPr>
        <p:spPr/>
        <p:txBody>
          <a:bodyPr>
            <a:normAutofit fontScale="90000"/>
          </a:bodyPr>
          <a:lstStyle/>
          <a:p>
            <a:r>
              <a:rPr lang="en-US" dirty="0">
                <a:latin typeface="Arial Black" panose="020B0A04020102020204" pitchFamily="34" charset="0"/>
              </a:rPr>
              <a:t>Curriculum Note:</a:t>
            </a:r>
            <a:br>
              <a:rPr lang="en-US" dirty="0">
                <a:latin typeface="Arial Black" panose="020B0A04020102020204" pitchFamily="34" charset="0"/>
              </a:rPr>
            </a:br>
            <a:r>
              <a:rPr lang="en-US" dirty="0">
                <a:latin typeface="Arial Black" panose="020B0A04020102020204" pitchFamily="34" charset="0"/>
              </a:rPr>
              <a:t>*</a:t>
            </a:r>
            <a:r>
              <a:rPr lang="en-US" sz="2800" dirty="0">
                <a:latin typeface="Arial Black" panose="020B0A04020102020204" pitchFamily="34" charset="0"/>
              </a:rPr>
              <a:t>In addition to each Program’s Curriculum, you can find sections on “General Games” and “Field Day”</a:t>
            </a:r>
          </a:p>
        </p:txBody>
      </p:sp>
      <p:sp>
        <p:nvSpPr>
          <p:cNvPr id="3" name="Content Placeholder 2">
            <a:extLst>
              <a:ext uri="{FF2B5EF4-FFF2-40B4-BE49-F238E27FC236}">
                <a16:creationId xmlns:a16="http://schemas.microsoft.com/office/drawing/2014/main" id="{BA17F966-3847-4955-A4F7-6699584B1F98}"/>
              </a:ext>
            </a:extLst>
          </p:cNvPr>
          <p:cNvSpPr>
            <a:spLocks noGrp="1"/>
          </p:cNvSpPr>
          <p:nvPr>
            <p:ph sz="half" idx="1"/>
          </p:nvPr>
        </p:nvSpPr>
        <p:spPr>
          <a:xfrm>
            <a:off x="1371599" y="2385391"/>
            <a:ext cx="9256643" cy="4214191"/>
          </a:xfrm>
        </p:spPr>
        <p:txBody>
          <a:bodyPr>
            <a:normAutofit lnSpcReduction="10000"/>
          </a:bodyPr>
          <a:lstStyle/>
          <a:p>
            <a:r>
              <a:rPr lang="en-US" dirty="0"/>
              <a:t>The General Games section of the curriculum includes:</a:t>
            </a:r>
          </a:p>
          <a:p>
            <a:pPr lvl="1"/>
            <a:r>
              <a:rPr lang="en-US" dirty="0"/>
              <a:t>Tag Games</a:t>
            </a:r>
          </a:p>
          <a:p>
            <a:pPr lvl="1"/>
            <a:r>
              <a:rPr lang="en-US" dirty="0"/>
              <a:t>Ball Games</a:t>
            </a:r>
          </a:p>
          <a:p>
            <a:pPr lvl="1"/>
            <a:r>
              <a:rPr lang="en-US" dirty="0"/>
              <a:t>Elementary Games</a:t>
            </a:r>
          </a:p>
          <a:p>
            <a:pPr lvl="1"/>
            <a:r>
              <a:rPr lang="en-US" dirty="0"/>
              <a:t>Motion Games</a:t>
            </a:r>
          </a:p>
          <a:p>
            <a:pPr lvl="1"/>
            <a:r>
              <a:rPr lang="en-US" dirty="0"/>
              <a:t>Big Games</a:t>
            </a:r>
          </a:p>
          <a:p>
            <a:pPr lvl="1"/>
            <a:r>
              <a:rPr lang="en-US" dirty="0"/>
              <a:t>Low Intensity / Rainy Day Games</a:t>
            </a:r>
          </a:p>
          <a:p>
            <a:r>
              <a:rPr lang="en-US" dirty="0"/>
              <a:t>OTA Field Day Options (strategies)</a:t>
            </a:r>
          </a:p>
          <a:p>
            <a:pPr lvl="1"/>
            <a:r>
              <a:rPr lang="en-US" dirty="0"/>
              <a:t>Olympic Style</a:t>
            </a:r>
          </a:p>
          <a:p>
            <a:pPr lvl="1"/>
            <a:r>
              <a:rPr lang="en-US" dirty="0"/>
              <a:t>Station Style</a:t>
            </a:r>
          </a:p>
          <a:p>
            <a:pPr lvl="1"/>
            <a:r>
              <a:rPr lang="en-US" dirty="0"/>
              <a:t>Theme Style </a:t>
            </a:r>
          </a:p>
          <a:p>
            <a:pPr lvl="1"/>
            <a:endParaRPr lang="en-US" dirty="0"/>
          </a:p>
        </p:txBody>
      </p:sp>
    </p:spTree>
    <p:extLst>
      <p:ext uri="{BB962C8B-B14F-4D97-AF65-F5344CB8AC3E}">
        <p14:creationId xmlns:p14="http://schemas.microsoft.com/office/powerpoint/2010/main" val="70079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AC51-E9C7-411D-9DED-CAA1EEF94F1A}"/>
              </a:ext>
            </a:extLst>
          </p:cNvPr>
          <p:cNvSpPr>
            <a:spLocks noGrp="1"/>
          </p:cNvSpPr>
          <p:nvPr>
            <p:ph type="title"/>
          </p:nvPr>
        </p:nvSpPr>
        <p:spPr/>
        <p:txBody>
          <a:bodyPr/>
          <a:lstStyle/>
          <a:p>
            <a:r>
              <a:rPr lang="en-US" b="1" dirty="0">
                <a:latin typeface="Arial Black" panose="020B0A04020102020204" pitchFamily="34" charset="0"/>
              </a:rPr>
              <a:t>Curriculum Parts</a:t>
            </a:r>
          </a:p>
        </p:txBody>
      </p:sp>
      <p:sp>
        <p:nvSpPr>
          <p:cNvPr id="3" name="Content Placeholder 2">
            <a:extLst>
              <a:ext uri="{FF2B5EF4-FFF2-40B4-BE49-F238E27FC236}">
                <a16:creationId xmlns:a16="http://schemas.microsoft.com/office/drawing/2014/main" id="{8EC427DD-203E-4768-A333-DDB3091DCE04}"/>
              </a:ext>
            </a:extLst>
          </p:cNvPr>
          <p:cNvSpPr>
            <a:spLocks noGrp="1"/>
          </p:cNvSpPr>
          <p:nvPr>
            <p:ph idx="1"/>
          </p:nvPr>
        </p:nvSpPr>
        <p:spPr>
          <a:xfrm>
            <a:off x="1371600" y="1543878"/>
            <a:ext cx="9601200" cy="4843670"/>
          </a:xfrm>
        </p:spPr>
        <p:txBody>
          <a:bodyPr>
            <a:normAutofit/>
          </a:bodyPr>
          <a:lstStyle/>
          <a:p>
            <a:r>
              <a:rPr lang="en-US" dirty="0"/>
              <a:t>Each section of the OTA Curriculum has (at least) four parts:</a:t>
            </a:r>
          </a:p>
          <a:p>
            <a:pPr marL="0" indent="0">
              <a:buNone/>
            </a:pPr>
            <a:endParaRPr lang="en-US" dirty="0"/>
          </a:p>
          <a:p>
            <a:pPr marL="987552" lvl="1" indent="-457200">
              <a:buFont typeface="+mj-lt"/>
              <a:buAutoNum type="arabicPeriod"/>
            </a:pPr>
            <a:r>
              <a:rPr lang="en-US" dirty="0"/>
              <a:t>Program Description Outline </a:t>
            </a:r>
          </a:p>
          <a:p>
            <a:pPr lvl="2"/>
            <a:r>
              <a:rPr lang="en-US" dirty="0"/>
              <a:t>Description</a:t>
            </a:r>
          </a:p>
          <a:p>
            <a:pPr lvl="2"/>
            <a:r>
              <a:rPr lang="en-US" dirty="0"/>
              <a:t>Skills to Focus on</a:t>
            </a:r>
          </a:p>
          <a:p>
            <a:pPr lvl="2"/>
            <a:r>
              <a:rPr lang="en-US" dirty="0"/>
              <a:t>Facility Notes</a:t>
            </a:r>
          </a:p>
          <a:p>
            <a:pPr lvl="2"/>
            <a:r>
              <a:rPr lang="en-US" dirty="0"/>
              <a:t>Safety Concerns</a:t>
            </a:r>
          </a:p>
          <a:p>
            <a:pPr lvl="2"/>
            <a:r>
              <a:rPr lang="en-US" dirty="0"/>
              <a:t>Tips</a:t>
            </a:r>
          </a:p>
          <a:p>
            <a:pPr marL="987552" lvl="2" indent="0">
              <a:buNone/>
            </a:pPr>
            <a:endParaRPr lang="en-US" dirty="0"/>
          </a:p>
          <a:p>
            <a:pPr marL="987552" lvl="1" indent="-457200">
              <a:buFont typeface="+mj-lt"/>
              <a:buAutoNum type="arabicPeriod"/>
            </a:pPr>
            <a:r>
              <a:rPr lang="en-US" dirty="0"/>
              <a:t>Skills / Drills</a:t>
            </a:r>
          </a:p>
          <a:p>
            <a:pPr marL="987552" lvl="1" indent="-457200">
              <a:buFont typeface="+mj-lt"/>
              <a:buAutoNum type="arabicPeriod"/>
            </a:pPr>
            <a:r>
              <a:rPr lang="en-US" dirty="0"/>
              <a:t>Games</a:t>
            </a:r>
          </a:p>
          <a:p>
            <a:pPr marL="987552" lvl="1" indent="-457200">
              <a:buFont typeface="+mj-lt"/>
              <a:buAutoNum type="arabicPeriod"/>
            </a:pPr>
            <a:r>
              <a:rPr lang="en-US" dirty="0"/>
              <a:t>Sample PDC’s (First 4 PDC’s)</a:t>
            </a:r>
          </a:p>
          <a:p>
            <a:pPr lvl="1"/>
            <a:endParaRPr lang="en-US" dirty="0"/>
          </a:p>
        </p:txBody>
      </p:sp>
    </p:spTree>
    <p:extLst>
      <p:ext uri="{BB962C8B-B14F-4D97-AF65-F5344CB8AC3E}">
        <p14:creationId xmlns:p14="http://schemas.microsoft.com/office/powerpoint/2010/main" val="98189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6EEC-C771-43AD-8638-DDBC00926B6A}"/>
              </a:ext>
            </a:extLst>
          </p:cNvPr>
          <p:cNvSpPr>
            <a:spLocks noGrp="1"/>
          </p:cNvSpPr>
          <p:nvPr>
            <p:ph type="title"/>
          </p:nvPr>
        </p:nvSpPr>
        <p:spPr/>
        <p:txBody>
          <a:bodyPr>
            <a:normAutofit fontScale="90000"/>
          </a:bodyPr>
          <a:lstStyle/>
          <a:p>
            <a:r>
              <a:rPr lang="en-US" dirty="0">
                <a:latin typeface="Arial Black" panose="020B0A04020102020204" pitchFamily="34" charset="0"/>
              </a:rPr>
              <a:t>The Programming Day Card</a:t>
            </a:r>
          </a:p>
        </p:txBody>
      </p:sp>
      <p:sp>
        <p:nvSpPr>
          <p:cNvPr id="3" name="Text Placeholder 2">
            <a:extLst>
              <a:ext uri="{FF2B5EF4-FFF2-40B4-BE49-F238E27FC236}">
                <a16:creationId xmlns:a16="http://schemas.microsoft.com/office/drawing/2014/main" id="{A286FBB2-55DE-4A0B-B707-108F8161C676}"/>
              </a:ext>
            </a:extLst>
          </p:cNvPr>
          <p:cNvSpPr>
            <a:spLocks noGrp="1"/>
          </p:cNvSpPr>
          <p:nvPr>
            <p:ph type="body" idx="1"/>
          </p:nvPr>
        </p:nvSpPr>
        <p:spPr/>
        <p:txBody>
          <a:bodyPr>
            <a:normAutofit/>
          </a:bodyPr>
          <a:lstStyle/>
          <a:p>
            <a:r>
              <a:rPr lang="en-US" sz="4800" dirty="0"/>
              <a:t>“The PDC”</a:t>
            </a:r>
          </a:p>
        </p:txBody>
      </p:sp>
    </p:spTree>
    <p:extLst>
      <p:ext uri="{BB962C8B-B14F-4D97-AF65-F5344CB8AC3E}">
        <p14:creationId xmlns:p14="http://schemas.microsoft.com/office/powerpoint/2010/main" val="315910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latin typeface="Britannic Bold" panose="020B0903060703020204" pitchFamily="34" charset="0"/>
              </a:rPr>
              <a:t>THE PROGRAMING DAY CARD (PDC)</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b="1" dirty="0"/>
              <a:t>The Programing Day Card is an Instructors Lesson Plan for Each Class</a:t>
            </a:r>
          </a:p>
        </p:txBody>
      </p:sp>
    </p:spTree>
    <p:extLst>
      <p:ext uri="{BB962C8B-B14F-4D97-AF65-F5344CB8AC3E}">
        <p14:creationId xmlns:p14="http://schemas.microsoft.com/office/powerpoint/2010/main" val="2154354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091" r="9091"/>
          <a:stretch/>
        </p:blipFill>
        <p:spPr>
          <a:xfrm>
            <a:off x="20" y="10"/>
            <a:ext cx="12191980" cy="6857990"/>
          </a:xfrm>
          <a:prstGeom prst="rect">
            <a:avLst/>
          </a:prstGeom>
        </p:spPr>
      </p:pic>
      <p:sp>
        <p:nvSpPr>
          <p:cNvPr id="8"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7552267"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6254496" cy="1828800"/>
          </a:xfrm>
        </p:spPr>
        <p:txBody>
          <a:bodyPr>
            <a:normAutofit/>
          </a:bodyPr>
          <a:lstStyle/>
          <a:p>
            <a:r>
              <a:rPr lang="en-US">
                <a:solidFill>
                  <a:schemeClr val="bg1"/>
                </a:solidFill>
                <a:latin typeface="Britannic Bold" panose="020B0903060703020204" pitchFamily="34" charset="0"/>
              </a:rPr>
              <a:t>OUR FORMULA WORKS EVERYTIME</a:t>
            </a:r>
          </a:p>
        </p:txBody>
      </p:sp>
      <p:sp>
        <p:nvSpPr>
          <p:cNvPr id="3" name="Content Placeholder 2"/>
          <p:cNvSpPr>
            <a:spLocks noGrp="1"/>
          </p:cNvSpPr>
          <p:nvPr>
            <p:ph idx="1"/>
          </p:nvPr>
        </p:nvSpPr>
        <p:spPr>
          <a:xfrm>
            <a:off x="838200" y="2322576"/>
            <a:ext cx="6254496" cy="3858768"/>
          </a:xfrm>
        </p:spPr>
        <p:txBody>
          <a:bodyPr>
            <a:normAutofit/>
          </a:bodyPr>
          <a:lstStyle/>
          <a:p>
            <a:pPr marL="0" indent="0">
              <a:buNone/>
            </a:pPr>
            <a:r>
              <a:rPr lang="en-US" dirty="0">
                <a:solidFill>
                  <a:schemeClr val="bg1"/>
                </a:solidFill>
                <a:latin typeface="Arial" panose="020B0604020202020204" pitchFamily="34" charset="0"/>
                <a:cs typeface="Arial" panose="020B0604020202020204" pitchFamily="34" charset="0"/>
              </a:rPr>
              <a:t>OTA has created a formula that, when followed properly, will give each instructor the proper tools in order to achieve a successful program.</a:t>
            </a:r>
          </a:p>
          <a:p>
            <a:endParaRPr lang="en-US" dirty="0">
              <a:solidFill>
                <a:schemeClr val="bg1"/>
              </a:solidFill>
            </a:endParaRPr>
          </a:p>
        </p:txBody>
      </p:sp>
    </p:spTree>
    <p:extLst>
      <p:ext uri="{BB962C8B-B14F-4D97-AF65-F5344CB8AC3E}">
        <p14:creationId xmlns:p14="http://schemas.microsoft.com/office/powerpoint/2010/main" val="24179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7200" dirty="0">
                <a:latin typeface="Britannic Bold" panose="020B0903060703020204" pitchFamily="34" charset="0"/>
              </a:rPr>
              <a:t>THE PDC</a:t>
            </a:r>
          </a:p>
        </p:txBody>
      </p:sp>
      <p:sp>
        <p:nvSpPr>
          <p:cNvPr id="5" name="Content Placeholder 4"/>
          <p:cNvSpPr>
            <a:spLocks noGrp="1"/>
          </p:cNvSpPr>
          <p:nvPr>
            <p:ph idx="1"/>
          </p:nvPr>
        </p:nvSpPr>
        <p:spPr>
          <a:ln/>
          <a:effectLst/>
        </p:spPr>
        <p:style>
          <a:lnRef idx="2">
            <a:schemeClr val="dk1"/>
          </a:lnRef>
          <a:fillRef idx="1">
            <a:schemeClr val="lt1"/>
          </a:fillRef>
          <a:effectRef idx="0">
            <a:schemeClr val="dk1"/>
          </a:effectRef>
          <a:fontRef idx="minor">
            <a:schemeClr val="dk1"/>
          </a:fontRef>
        </p:style>
        <p:txBody>
          <a:bodyPr>
            <a:normAutofit fontScale="40000" lnSpcReduction="20000"/>
          </a:bodyPr>
          <a:lstStyle/>
          <a:p>
            <a:pPr marL="0" indent="0">
              <a:buNone/>
            </a:pPr>
            <a:r>
              <a:rPr lang="en-US" sz="5000" b="1" u="sng" dirty="0"/>
              <a:t>Programming Day Card</a:t>
            </a:r>
            <a:endParaRPr lang="en-US" sz="5000" dirty="0"/>
          </a:p>
          <a:p>
            <a:pPr marL="0" indent="0">
              <a:buNone/>
            </a:pPr>
            <a:r>
              <a:rPr lang="en-US" sz="3800" dirty="0"/>
              <a:t>Warm Up (5-7mins):</a:t>
            </a:r>
          </a:p>
          <a:p>
            <a:pPr marL="0" indent="0">
              <a:buNone/>
            </a:pPr>
            <a:endParaRPr lang="en-US" sz="3800" dirty="0"/>
          </a:p>
          <a:p>
            <a:pPr marL="0" indent="0">
              <a:buNone/>
            </a:pPr>
            <a:r>
              <a:rPr lang="en-US" sz="3800" dirty="0"/>
              <a:t>Skill/Review (5-7min): </a:t>
            </a:r>
          </a:p>
          <a:p>
            <a:pPr marL="0" indent="0">
              <a:buNone/>
            </a:pPr>
            <a:endParaRPr lang="en-US" sz="3800" dirty="0"/>
          </a:p>
          <a:p>
            <a:pPr marL="0" indent="0">
              <a:buNone/>
            </a:pPr>
            <a:r>
              <a:rPr lang="en-US" sz="3800" dirty="0"/>
              <a:t>Drill (5-7min):</a:t>
            </a:r>
          </a:p>
          <a:p>
            <a:pPr marL="0" indent="0">
              <a:buNone/>
            </a:pPr>
            <a:endParaRPr lang="en-US" sz="3800" dirty="0"/>
          </a:p>
          <a:p>
            <a:pPr marL="0" indent="0">
              <a:buNone/>
            </a:pPr>
            <a:r>
              <a:rPr lang="en-US" sz="3800" dirty="0"/>
              <a:t>Games (30-45min):</a:t>
            </a:r>
          </a:p>
          <a:p>
            <a:pPr marL="0" indent="0">
              <a:buNone/>
            </a:pPr>
            <a:r>
              <a:rPr lang="en-US" sz="3800" dirty="0"/>
              <a:t>1.</a:t>
            </a:r>
          </a:p>
          <a:p>
            <a:pPr marL="0" indent="0">
              <a:buNone/>
            </a:pPr>
            <a:r>
              <a:rPr lang="en-US" sz="3800" dirty="0"/>
              <a:t>2. </a:t>
            </a:r>
          </a:p>
          <a:p>
            <a:pPr marL="0" indent="0">
              <a:buNone/>
            </a:pPr>
            <a:r>
              <a:rPr lang="en-US" sz="3800" dirty="0"/>
              <a:t>3. </a:t>
            </a:r>
          </a:p>
          <a:p>
            <a:pPr marL="0" indent="0">
              <a:buNone/>
            </a:pPr>
            <a:r>
              <a:rPr lang="en-US" sz="3800" dirty="0"/>
              <a:t>4. </a:t>
            </a:r>
          </a:p>
          <a:p>
            <a:pPr marL="0" indent="0">
              <a:buNone/>
            </a:pPr>
            <a:r>
              <a:rPr lang="en-US" sz="3800" dirty="0"/>
              <a:t>5. </a:t>
            </a:r>
          </a:p>
          <a:p>
            <a:pPr marL="0" indent="0">
              <a:buNone/>
            </a:pPr>
            <a:endParaRPr lang="en-US" sz="3800" b="1" dirty="0"/>
          </a:p>
          <a:p>
            <a:pPr marL="0" indent="0">
              <a:buNone/>
            </a:pPr>
            <a:r>
              <a:rPr lang="en-US" sz="3800" b="1" dirty="0"/>
              <a:t>Things to Consider: </a:t>
            </a:r>
          </a:p>
          <a:p>
            <a:pPr marL="0" indent="0">
              <a:buNone/>
            </a:pPr>
            <a:r>
              <a:rPr lang="en-US" sz="3800" b="1" dirty="0"/>
              <a:t>Facility, Age Group, Enrollment, Skill Level, Equipment, Duration of Class</a:t>
            </a:r>
            <a:endParaRPr lang="en-US" sz="3800" dirty="0"/>
          </a:p>
          <a:p>
            <a:pPr marL="0" indent="0">
              <a:buNone/>
            </a:pPr>
            <a:endParaRPr lang="en-US" dirty="0"/>
          </a:p>
        </p:txBody>
      </p:sp>
      <p:sp>
        <p:nvSpPr>
          <p:cNvPr id="6" name="Text Placeholder 5"/>
          <p:cNvSpPr>
            <a:spLocks noGrp="1"/>
          </p:cNvSpPr>
          <p:nvPr>
            <p:ph type="body" sz="half" idx="2"/>
          </p:nvPr>
        </p:nvSpPr>
        <p:spPr/>
        <p:txBody>
          <a:bodyPr/>
          <a:lstStyle/>
          <a:p>
            <a:pPr algn="ctr"/>
            <a:r>
              <a:rPr lang="en-US" b="1" dirty="0"/>
              <a:t>The PDC is designed with the coach and class in mind. </a:t>
            </a:r>
          </a:p>
          <a:p>
            <a:r>
              <a:rPr lang="en-US" b="1" dirty="0"/>
              <a:t>What does the PDC Do?</a:t>
            </a:r>
          </a:p>
          <a:p>
            <a:r>
              <a:rPr lang="en-US" dirty="0"/>
              <a:t>It is a way for coaches to:</a:t>
            </a:r>
          </a:p>
          <a:p>
            <a:pPr marL="285750" indent="-285750">
              <a:buFont typeface="Arial" panose="020B0604020202020204" pitchFamily="34" charset="0"/>
              <a:buChar char="•"/>
            </a:pPr>
            <a:r>
              <a:rPr lang="en-US" dirty="0"/>
              <a:t>Think ahead and prepare for class</a:t>
            </a:r>
          </a:p>
          <a:p>
            <a:pPr marL="285750" indent="-285750">
              <a:buFont typeface="Arial" panose="020B0604020202020204" pitchFamily="34" charset="0"/>
              <a:buChar char="•"/>
            </a:pPr>
            <a:r>
              <a:rPr lang="en-US" dirty="0"/>
              <a:t>Organize activities</a:t>
            </a:r>
          </a:p>
          <a:p>
            <a:pPr marL="285750" indent="-285750">
              <a:buFont typeface="Arial" panose="020B0604020202020204" pitchFamily="34" charset="0"/>
              <a:buChar char="•"/>
            </a:pPr>
            <a:r>
              <a:rPr lang="en-US" dirty="0"/>
              <a:t>Plan games </a:t>
            </a:r>
          </a:p>
          <a:p>
            <a:pPr algn="ctr"/>
            <a:r>
              <a:rPr lang="en-US" dirty="0"/>
              <a:t>You do not need to be an expert in a sport or activity to successfully run class. By reading the curriculum as well as following your PDC, you will seem like a pro in each class you coach</a:t>
            </a:r>
          </a:p>
        </p:txBody>
      </p:sp>
    </p:spTree>
    <p:extLst>
      <p:ext uri="{BB962C8B-B14F-4D97-AF65-F5344CB8AC3E}">
        <p14:creationId xmlns:p14="http://schemas.microsoft.com/office/powerpoint/2010/main" val="168828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en-US"/>
          </a:p>
        </p:txBody>
      </p:sp>
      <p:pic>
        <p:nvPicPr>
          <p:cNvPr id="2" name="Picture 1"/>
          <p:cNvPicPr>
            <a:picLocks noChangeAspect="1"/>
          </p:cNvPicPr>
          <p:nvPr/>
        </p:nvPicPr>
        <p:blipFill rotWithShape="1">
          <a:blip r:embed="rId2"/>
          <a:srcRect l="9091" b="9091"/>
          <a:stretch/>
        </p:blipFill>
        <p:spPr>
          <a:xfrm>
            <a:off x="20" y="10"/>
            <a:ext cx="12191980" cy="6857990"/>
          </a:xfrm>
          <a:prstGeom prst="rect">
            <a:avLst/>
          </a:prstGeom>
        </p:spPr>
      </p:pic>
      <p:sp>
        <p:nvSpPr>
          <p:cNvPr id="35"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5069940" y="365124"/>
            <a:ext cx="6172200" cy="1828800"/>
          </a:xfrm>
        </p:spPr>
        <p:txBody>
          <a:bodyPr vert="horz" lIns="91440" tIns="45720" rIns="91440" bIns="45720" rtlCol="0" anchor="ctr">
            <a:normAutofit/>
          </a:bodyPr>
          <a:lstStyle/>
          <a:p>
            <a:r>
              <a:rPr lang="en-US" sz="5400" dirty="0">
                <a:solidFill>
                  <a:schemeClr val="bg1"/>
                </a:solidFill>
                <a:latin typeface="Britannic Bold" panose="020B0903060703020204" pitchFamily="34" charset="0"/>
              </a:rPr>
              <a:t>THE PDC</a:t>
            </a:r>
          </a:p>
        </p:txBody>
      </p:sp>
      <p:sp>
        <p:nvSpPr>
          <p:cNvPr id="6" name="Content Placeholder 5"/>
          <p:cNvSpPr>
            <a:spLocks noGrp="1"/>
          </p:cNvSpPr>
          <p:nvPr>
            <p:ph type="body" sz="half" idx="2"/>
          </p:nvPr>
        </p:nvSpPr>
        <p:spPr>
          <a:xfrm>
            <a:off x="5069940" y="2322576"/>
            <a:ext cx="6172200" cy="3858768"/>
          </a:xfrm>
        </p:spPr>
        <p:txBody>
          <a:bodyPr vert="horz" lIns="91440" tIns="45720" rIns="91440" bIns="45720" rtlCol="0">
            <a:normAutofit/>
          </a:bodyPr>
          <a:lstStyle/>
          <a:p>
            <a:r>
              <a:rPr lang="en-US" sz="3200" dirty="0">
                <a:solidFill>
                  <a:schemeClr val="bg1"/>
                </a:solidFill>
              </a:rPr>
              <a:t>The more familiar you become with OTA standards and activities, the easier it will be to complete the PDC and run effective and fun classes</a:t>
            </a:r>
            <a:r>
              <a:rPr lang="en-US" dirty="0">
                <a:solidFill>
                  <a:schemeClr val="bg1"/>
                </a:solidFill>
              </a:rPr>
              <a:t>. </a:t>
            </a:r>
          </a:p>
        </p:txBody>
      </p:sp>
    </p:spTree>
    <p:extLst>
      <p:ext uri="{BB962C8B-B14F-4D97-AF65-F5344CB8AC3E}">
        <p14:creationId xmlns:p14="http://schemas.microsoft.com/office/powerpoint/2010/main" val="2793222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177" r="13694" b="-1"/>
          <a:stretch/>
        </p:blipFill>
        <p:spPr>
          <a:xfrm>
            <a:off x="20" y="10"/>
            <a:ext cx="4635571" cy="6857990"/>
          </a:xfrm>
          <a:prstGeom prst="rect">
            <a:avLst/>
          </a:prstGeom>
          <a:effectLst/>
        </p:spPr>
      </p:pic>
      <p:sp>
        <p:nvSpPr>
          <p:cNvPr id="5" name="Title 4"/>
          <p:cNvSpPr>
            <a:spLocks noGrp="1"/>
          </p:cNvSpPr>
          <p:nvPr>
            <p:ph type="title"/>
          </p:nvPr>
        </p:nvSpPr>
        <p:spPr>
          <a:xfrm>
            <a:off x="4965430" y="629266"/>
            <a:ext cx="6586491" cy="1676603"/>
          </a:xfrm>
        </p:spPr>
        <p:txBody>
          <a:bodyPr>
            <a:normAutofit/>
          </a:bodyPr>
          <a:lstStyle/>
          <a:p>
            <a:r>
              <a:rPr lang="en-US">
                <a:latin typeface="Britannic Bold" panose="020B0903060703020204" pitchFamily="34" charset="0"/>
              </a:rPr>
              <a:t>THE PDC</a:t>
            </a:r>
            <a:endParaRPr lang="en-US"/>
          </a:p>
        </p:txBody>
      </p:sp>
      <p:sp>
        <p:nvSpPr>
          <p:cNvPr id="8" name="Content Placeholder 7"/>
          <p:cNvSpPr>
            <a:spLocks noGrp="1"/>
          </p:cNvSpPr>
          <p:nvPr>
            <p:ph idx="1"/>
          </p:nvPr>
        </p:nvSpPr>
        <p:spPr>
          <a:xfrm>
            <a:off x="4965431" y="2438400"/>
            <a:ext cx="6586489" cy="3785419"/>
          </a:xfrm>
        </p:spPr>
        <p:txBody>
          <a:bodyPr>
            <a:normAutofit/>
          </a:bodyPr>
          <a:lstStyle/>
          <a:p>
            <a:pPr marL="0" indent="0">
              <a:lnSpc>
                <a:spcPct val="70000"/>
              </a:lnSpc>
              <a:buNone/>
            </a:pPr>
            <a:r>
              <a:rPr lang="en-US" sz="2600"/>
              <a:t>The PDC is composed of 4 parts:</a:t>
            </a:r>
          </a:p>
          <a:p>
            <a:pPr marL="0" indent="0">
              <a:lnSpc>
                <a:spcPct val="70000"/>
              </a:lnSpc>
              <a:buNone/>
            </a:pPr>
            <a:endParaRPr lang="en-US" sz="2600"/>
          </a:p>
          <a:p>
            <a:pPr marL="514350" indent="-514350">
              <a:lnSpc>
                <a:spcPct val="70000"/>
              </a:lnSpc>
              <a:buFont typeface="+mj-lt"/>
              <a:buAutoNum type="arabicPeriod"/>
            </a:pPr>
            <a:r>
              <a:rPr lang="en-US" sz="2600"/>
              <a:t>The Warm Up</a:t>
            </a:r>
          </a:p>
          <a:p>
            <a:pPr marL="514350" indent="-514350">
              <a:lnSpc>
                <a:spcPct val="70000"/>
              </a:lnSpc>
              <a:buFont typeface="+mj-lt"/>
              <a:buAutoNum type="arabicPeriod"/>
            </a:pPr>
            <a:endParaRPr lang="en-US" sz="2600"/>
          </a:p>
          <a:p>
            <a:pPr marL="514350" indent="-514350">
              <a:lnSpc>
                <a:spcPct val="70000"/>
              </a:lnSpc>
              <a:buFont typeface="+mj-lt"/>
              <a:buAutoNum type="arabicPeriod"/>
            </a:pPr>
            <a:r>
              <a:rPr lang="en-US" sz="2600"/>
              <a:t>Skill</a:t>
            </a:r>
          </a:p>
          <a:p>
            <a:pPr marL="514350" indent="-514350">
              <a:lnSpc>
                <a:spcPct val="70000"/>
              </a:lnSpc>
              <a:buFont typeface="+mj-lt"/>
              <a:buAutoNum type="arabicPeriod"/>
            </a:pPr>
            <a:endParaRPr lang="en-US" sz="2600"/>
          </a:p>
          <a:p>
            <a:pPr marL="514350" indent="-514350">
              <a:lnSpc>
                <a:spcPct val="70000"/>
              </a:lnSpc>
              <a:buFont typeface="+mj-lt"/>
              <a:buAutoNum type="arabicPeriod"/>
            </a:pPr>
            <a:r>
              <a:rPr lang="en-US" sz="2600"/>
              <a:t>Drills</a:t>
            </a:r>
          </a:p>
          <a:p>
            <a:pPr marL="514350" indent="-514350">
              <a:lnSpc>
                <a:spcPct val="70000"/>
              </a:lnSpc>
              <a:buFont typeface="+mj-lt"/>
              <a:buAutoNum type="arabicPeriod"/>
            </a:pPr>
            <a:endParaRPr lang="en-US" sz="2600"/>
          </a:p>
          <a:p>
            <a:pPr marL="514350" indent="-514350">
              <a:lnSpc>
                <a:spcPct val="70000"/>
              </a:lnSpc>
              <a:buFont typeface="+mj-lt"/>
              <a:buAutoNum type="arabicPeriod"/>
            </a:pPr>
            <a:r>
              <a:rPr lang="en-US" sz="2600"/>
              <a:t>Games</a:t>
            </a:r>
          </a:p>
        </p:txBody>
      </p:sp>
    </p:spTree>
    <p:extLst>
      <p:ext uri="{BB962C8B-B14F-4D97-AF65-F5344CB8AC3E}">
        <p14:creationId xmlns:p14="http://schemas.microsoft.com/office/powerpoint/2010/main" val="36287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634" r="33246" b="-1"/>
          <a:stretch/>
        </p:blipFill>
        <p:spPr>
          <a:xfrm>
            <a:off x="20" y="10"/>
            <a:ext cx="4635571" cy="6857990"/>
          </a:xfrm>
          <a:prstGeom prst="rect">
            <a:avLst/>
          </a:prstGeom>
          <a:effectLst/>
        </p:spPr>
      </p:pic>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2E4F7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65430" y="629268"/>
            <a:ext cx="6586491" cy="1286160"/>
          </a:xfrm>
        </p:spPr>
        <p:txBody>
          <a:bodyPr anchor="b">
            <a:normAutofit/>
          </a:bodyPr>
          <a:lstStyle/>
          <a:p>
            <a:r>
              <a:rPr lang="en-US" sz="5400" dirty="0">
                <a:latin typeface="Britannic Bold" panose="020B0903060703020204" pitchFamily="34" charset="0"/>
              </a:rPr>
              <a:t>The Warm Up Game</a:t>
            </a:r>
          </a:p>
        </p:txBody>
      </p:sp>
      <p:sp>
        <p:nvSpPr>
          <p:cNvPr id="3" name="Content Placeholder 2"/>
          <p:cNvSpPr>
            <a:spLocks noGrp="1"/>
          </p:cNvSpPr>
          <p:nvPr>
            <p:ph idx="1"/>
          </p:nvPr>
        </p:nvSpPr>
        <p:spPr>
          <a:xfrm>
            <a:off x="4965431" y="2438400"/>
            <a:ext cx="6586489" cy="3785419"/>
          </a:xfrm>
        </p:spPr>
        <p:txBody>
          <a:bodyPr>
            <a:normAutofit/>
          </a:bodyPr>
          <a:lstStyle/>
          <a:p>
            <a:pPr marL="0" indent="0">
              <a:buNone/>
            </a:pPr>
            <a:r>
              <a:rPr lang="en-US" sz="2000" dirty="0"/>
              <a:t>The warm up game should be your first game of the class</a:t>
            </a:r>
          </a:p>
          <a:p>
            <a:endParaRPr lang="en-US" sz="2000" dirty="0"/>
          </a:p>
          <a:p>
            <a:pPr marL="0" indent="0">
              <a:buNone/>
            </a:pPr>
            <a:r>
              <a:rPr lang="en-US" sz="2000" dirty="0"/>
              <a:t>This game should be designed to get everyone:</a:t>
            </a:r>
          </a:p>
          <a:p>
            <a:pPr lvl="1"/>
            <a:r>
              <a:rPr lang="en-US" sz="2000" dirty="0"/>
              <a:t>Involved </a:t>
            </a:r>
          </a:p>
          <a:p>
            <a:pPr lvl="1"/>
            <a:r>
              <a:rPr lang="en-US" sz="2000" dirty="0"/>
              <a:t>Participating </a:t>
            </a:r>
          </a:p>
          <a:p>
            <a:pPr lvl="1"/>
            <a:r>
              <a:rPr lang="en-US" sz="2000" dirty="0"/>
              <a:t>Excited</a:t>
            </a:r>
          </a:p>
          <a:p>
            <a:pPr marL="0" indent="0">
              <a:buNone/>
            </a:pPr>
            <a:r>
              <a:rPr lang="en-US" sz="2000" u="sng" dirty="0"/>
              <a:t>Remember: </a:t>
            </a:r>
            <a:r>
              <a:rPr lang="en-US" sz="2000" dirty="0"/>
              <a:t>The warm up game should be last somewhere between 5 minutes and 7 minutes.</a:t>
            </a:r>
          </a:p>
          <a:p>
            <a:pPr marL="0" indent="0">
              <a:buNone/>
            </a:pPr>
            <a:endParaRPr lang="en-US" sz="2000" dirty="0"/>
          </a:p>
          <a:p>
            <a:pPr marL="0" indent="0" algn="ctr">
              <a:buNone/>
            </a:pPr>
            <a:r>
              <a:rPr lang="en-US" sz="2000" b="1" dirty="0"/>
              <a:t>*This game does not need to relate to your sport of the day*</a:t>
            </a:r>
          </a:p>
          <a:p>
            <a:endParaRPr lang="en-US" sz="2000" dirty="0"/>
          </a:p>
        </p:txBody>
      </p:sp>
    </p:spTree>
    <p:extLst>
      <p:ext uri="{BB962C8B-B14F-4D97-AF65-F5344CB8AC3E}">
        <p14:creationId xmlns:p14="http://schemas.microsoft.com/office/powerpoint/2010/main" val="29831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9407" y="255397"/>
            <a:ext cx="10515600" cy="1325563"/>
          </a:xfrm>
        </p:spPr>
        <p:txBody>
          <a:bodyPr>
            <a:normAutofit/>
          </a:bodyPr>
          <a:lstStyle/>
          <a:p>
            <a:r>
              <a:rPr lang="en-US" sz="7200" dirty="0">
                <a:latin typeface="Britannic Bold" panose="020B0903060703020204" pitchFamily="34" charset="0"/>
              </a:rPr>
              <a:t>Skill and Drills</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dirty="0"/>
              <a:t>Each class you should be introducing a new skill and a new set of drills for each student to practice and master. </a:t>
            </a:r>
          </a:p>
          <a:p>
            <a:pPr marL="0" indent="0">
              <a:buNone/>
            </a:pPr>
            <a:r>
              <a:rPr lang="en-US" dirty="0"/>
              <a:t>These should be fundamental elements to the assigned sport of the program. </a:t>
            </a:r>
          </a:p>
          <a:p>
            <a:pPr marL="0" indent="0">
              <a:buNone/>
            </a:pPr>
            <a:r>
              <a:rPr lang="en-US" dirty="0"/>
              <a:t>Be creative when constructing drills for your class. The more creative the drill, the more you keep the class focused and motivated. </a:t>
            </a:r>
          </a:p>
          <a:p>
            <a:pPr marL="0" indent="0">
              <a:buNone/>
            </a:pPr>
            <a:r>
              <a:rPr lang="en-US" dirty="0"/>
              <a:t>Keep the drills easy enough for the class to do, but not without effort and challenge. </a:t>
            </a:r>
          </a:p>
          <a:p>
            <a:pPr marL="0" indent="0">
              <a:buNone/>
            </a:pPr>
            <a:endParaRPr lang="en-US" dirty="0"/>
          </a:p>
          <a:p>
            <a:pPr marL="0" indent="0">
              <a:buNone/>
            </a:pPr>
            <a:endParaRPr lang="en-US" dirty="0"/>
          </a:p>
          <a:p>
            <a:endParaRPr lang="en-US" dirty="0"/>
          </a:p>
        </p:txBody>
      </p:sp>
      <p:cxnSp>
        <p:nvCxnSpPr>
          <p:cNvPr id="12" name="Straight Connector 11"/>
          <p:cNvCxnSpPr/>
          <p:nvPr/>
        </p:nvCxnSpPr>
        <p:spPr>
          <a:xfrm flipV="1">
            <a:off x="959005" y="1580960"/>
            <a:ext cx="8898673" cy="251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705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11CF0-639C-4D78-ABB4-A77132EB758B}"/>
              </a:ext>
            </a:extLst>
          </p:cNvPr>
          <p:cNvSpPr>
            <a:spLocks noGrp="1"/>
          </p:cNvSpPr>
          <p:nvPr>
            <p:ph type="title"/>
          </p:nvPr>
        </p:nvSpPr>
        <p:spPr/>
        <p:txBody>
          <a:bodyPr/>
          <a:lstStyle/>
          <a:p>
            <a:r>
              <a:rPr lang="en-US" dirty="0">
                <a:solidFill>
                  <a:schemeClr val="tx1"/>
                </a:solidFill>
                <a:latin typeface="Arial Black" panose="020B0A04020102020204" pitchFamily="34" charset="0"/>
              </a:rPr>
              <a:t>Youth Sports and Activity Programs</a:t>
            </a:r>
          </a:p>
        </p:txBody>
      </p:sp>
      <p:sp>
        <p:nvSpPr>
          <p:cNvPr id="3" name="Content Placeholder 2">
            <a:extLst>
              <a:ext uri="{FF2B5EF4-FFF2-40B4-BE49-F238E27FC236}">
                <a16:creationId xmlns:a16="http://schemas.microsoft.com/office/drawing/2014/main" id="{47E187F6-B9BC-4452-9858-00D303C5DDEC}"/>
              </a:ext>
            </a:extLst>
          </p:cNvPr>
          <p:cNvSpPr>
            <a:spLocks noGrp="1"/>
          </p:cNvSpPr>
          <p:nvPr>
            <p:ph idx="1"/>
          </p:nvPr>
        </p:nvSpPr>
        <p:spPr>
          <a:xfrm>
            <a:off x="1371600" y="2040339"/>
            <a:ext cx="9601200" cy="4340087"/>
          </a:xfrm>
        </p:spPr>
        <p:txBody>
          <a:bodyPr>
            <a:normAutofit/>
          </a:bodyPr>
          <a:lstStyle/>
          <a:p>
            <a:pPr marL="0" indent="0">
              <a:buNone/>
            </a:pPr>
            <a:endParaRPr lang="en-US" dirty="0">
              <a:solidFill>
                <a:srgbClr val="FF0000"/>
              </a:solidFill>
            </a:endParaRPr>
          </a:p>
          <a:p>
            <a:r>
              <a:rPr lang="en-US" dirty="0"/>
              <a:t>Being an expert in the sales, operations, and customer service of youth programming is essential in order to achieve a favorable reputation amongst communities</a:t>
            </a:r>
          </a:p>
          <a:p>
            <a:r>
              <a:rPr lang="en-US" dirty="0"/>
              <a:t>This process of becoming an expert begins with an understanding of THE PROGRAM</a:t>
            </a:r>
          </a:p>
          <a:p>
            <a:pPr lvl="1"/>
            <a:r>
              <a:rPr lang="en-US" dirty="0">
                <a:solidFill>
                  <a:schemeClr val="tx1"/>
                </a:solidFill>
              </a:rPr>
              <a:t>Program Catalogue</a:t>
            </a:r>
          </a:p>
          <a:p>
            <a:pPr lvl="1"/>
            <a:r>
              <a:rPr lang="en-US" dirty="0"/>
              <a:t>Curriculum, Programming Day Card</a:t>
            </a:r>
          </a:p>
          <a:p>
            <a:pPr lvl="1"/>
            <a:r>
              <a:rPr lang="en-US" dirty="0"/>
              <a:t>Class Procedure, Instructors, Equipment and Gear</a:t>
            </a:r>
          </a:p>
          <a:p>
            <a:pPr lvl="1"/>
            <a:r>
              <a:rPr lang="en-US" dirty="0"/>
              <a:t>Program Formula and Process to Partner with Schools and other community organizations </a:t>
            </a:r>
          </a:p>
          <a:p>
            <a:pPr lvl="1"/>
            <a:r>
              <a:rPr lang="en-US" dirty="0"/>
              <a:t>Important Programming Information</a:t>
            </a:r>
          </a:p>
          <a:p>
            <a:pPr lvl="1"/>
            <a:endParaRPr lang="en-US" dirty="0"/>
          </a:p>
        </p:txBody>
      </p:sp>
    </p:spTree>
    <p:extLst>
      <p:ext uri="{BB962C8B-B14F-4D97-AF65-F5344CB8AC3E}">
        <p14:creationId xmlns:p14="http://schemas.microsoft.com/office/powerpoint/2010/main" val="210125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dirty="0">
                <a:latin typeface="Britannic Bold" panose="020B0903060703020204" pitchFamily="34" charset="0"/>
              </a:rPr>
              <a:t>GAMES</a:t>
            </a:r>
          </a:p>
        </p:txBody>
      </p:sp>
      <p:sp>
        <p:nvSpPr>
          <p:cNvPr id="3" name="Content Placeholder 2"/>
          <p:cNvSpPr>
            <a:spLocks noGrp="1"/>
          </p:cNvSpPr>
          <p:nvPr>
            <p:ph sz="half" idx="1"/>
          </p:nvPr>
        </p:nvSpPr>
        <p:spPr/>
        <p:txBody>
          <a:bodyPr>
            <a:normAutofit/>
          </a:bodyPr>
          <a:lstStyle/>
          <a:p>
            <a:r>
              <a:rPr lang="en-US" dirty="0"/>
              <a:t>Half of class time should be spent playing games (30-45 minutes)</a:t>
            </a:r>
          </a:p>
          <a:p>
            <a:r>
              <a:rPr lang="en-US" dirty="0"/>
              <a:t>Try to come up with games that incorporate what the kids learned during the skill/drill segment</a:t>
            </a:r>
          </a:p>
          <a:p>
            <a:r>
              <a:rPr lang="en-US" dirty="0"/>
              <a:t>Explain rules clearly and start simple. Make teams as fair as can be</a:t>
            </a:r>
          </a:p>
          <a:p>
            <a:endParaRPr lang="en-US"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lstStyle/>
          <a:p>
            <a:pPr marL="0" indent="0" algn="ctr">
              <a:buNone/>
            </a:pPr>
            <a:r>
              <a:rPr lang="en-US" b="1" u="sng" dirty="0"/>
              <a:t>Example</a:t>
            </a:r>
          </a:p>
          <a:p>
            <a:pPr marL="0" indent="0">
              <a:buNone/>
            </a:pPr>
            <a:r>
              <a:rPr lang="en-US" dirty="0"/>
              <a:t>Drill: Dribble Lines</a:t>
            </a:r>
          </a:p>
          <a:p>
            <a:pPr marL="0" indent="0">
              <a:buNone/>
            </a:pPr>
            <a:endParaRPr lang="en-US" dirty="0"/>
          </a:p>
          <a:p>
            <a:pPr marL="0" indent="0">
              <a:buNone/>
            </a:pPr>
            <a:r>
              <a:rPr lang="en-US" dirty="0"/>
              <a:t>Games: </a:t>
            </a:r>
          </a:p>
          <a:p>
            <a:pPr marL="514350" indent="-514350">
              <a:buAutoNum type="arabicPeriod"/>
            </a:pPr>
            <a:r>
              <a:rPr lang="en-US" dirty="0"/>
              <a:t>Dribble Tag</a:t>
            </a:r>
          </a:p>
          <a:p>
            <a:pPr marL="514350" indent="-514350">
              <a:buAutoNum type="arabicPeriod"/>
            </a:pPr>
            <a:r>
              <a:rPr lang="en-US" dirty="0"/>
              <a:t>Red light- Green Light</a:t>
            </a:r>
          </a:p>
          <a:p>
            <a:pPr marL="514350" indent="-514350">
              <a:buAutoNum type="arabicPeriod"/>
            </a:pPr>
            <a:r>
              <a:rPr lang="en-US" dirty="0"/>
              <a:t>Dribble Knockout</a:t>
            </a:r>
          </a:p>
          <a:p>
            <a:endParaRPr lang="en-US" dirty="0"/>
          </a:p>
        </p:txBody>
      </p:sp>
    </p:spTree>
    <p:extLst>
      <p:ext uri="{BB962C8B-B14F-4D97-AF65-F5344CB8AC3E}">
        <p14:creationId xmlns:p14="http://schemas.microsoft.com/office/powerpoint/2010/main" val="1515627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Britannic Bold" panose="020B0903060703020204" pitchFamily="34" charset="0"/>
              </a:rPr>
              <a:t>OTA TEMPLATE</a:t>
            </a:r>
          </a:p>
        </p:txBody>
      </p:sp>
      <p:sp>
        <p:nvSpPr>
          <p:cNvPr id="4" name="Text Placeholder 3"/>
          <p:cNvSpPr>
            <a:spLocks noGrp="1"/>
          </p:cNvSpPr>
          <p:nvPr>
            <p:ph sz="half" idx="1"/>
          </p:nvPr>
        </p:nvSpPr>
        <p:spPr/>
        <p:txBody>
          <a:bodyPr>
            <a:normAutofit fontScale="62500" lnSpcReduction="20000"/>
          </a:bodyPr>
          <a:lstStyle/>
          <a:p>
            <a:endParaRPr lang="en-US" dirty="0"/>
          </a:p>
          <a:p>
            <a:pPr marL="0" indent="0">
              <a:buNone/>
            </a:pPr>
            <a:endParaRPr lang="en-US" sz="4500" dirty="0"/>
          </a:p>
          <a:p>
            <a:pPr marL="0" indent="0">
              <a:buNone/>
            </a:pPr>
            <a:r>
              <a:rPr lang="en-US" sz="4500" dirty="0"/>
              <a:t>Available on the OTA Instructor website located in Staff log-in Section</a:t>
            </a:r>
          </a:p>
          <a:p>
            <a:pPr marL="0" indent="0">
              <a:buNone/>
            </a:pPr>
            <a:endParaRPr lang="en-US" sz="4500" dirty="0"/>
          </a:p>
          <a:p>
            <a:pPr marL="0" indent="0">
              <a:buNone/>
            </a:pPr>
            <a:r>
              <a:rPr lang="en-US" sz="4500" dirty="0"/>
              <a:t>Coaches can input games and activities directly onto the card and print off for class</a:t>
            </a:r>
          </a:p>
        </p:txBody>
      </p:sp>
      <p:sp>
        <p:nvSpPr>
          <p:cNvPr id="5" name="Content Placeholder 4"/>
          <p:cNvSpPr>
            <a:spLocks noGrp="1"/>
          </p:cNvSpPr>
          <p:nvPr>
            <p:ph sz="half" idx="2"/>
          </p:nvPr>
        </p:nvSpPr>
        <p:spPr>
          <a:xfrm>
            <a:off x="6172200" y="780585"/>
            <a:ext cx="5181600" cy="5396378"/>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r>
              <a:rPr lang="en-US" sz="4000" b="1" u="sng" dirty="0"/>
              <a:t>Programming Day Card</a:t>
            </a:r>
            <a:endParaRPr lang="en-US" sz="4000" dirty="0"/>
          </a:p>
          <a:p>
            <a:pPr marL="0" indent="0">
              <a:buNone/>
            </a:pPr>
            <a:r>
              <a:rPr lang="en-US" dirty="0"/>
              <a:t>Warm Up (5-7mins):</a:t>
            </a:r>
          </a:p>
          <a:p>
            <a:pPr marL="0" indent="0">
              <a:buNone/>
            </a:pPr>
            <a:endParaRPr lang="en-US" dirty="0"/>
          </a:p>
          <a:p>
            <a:pPr marL="0" indent="0">
              <a:buNone/>
            </a:pPr>
            <a:r>
              <a:rPr lang="en-US" dirty="0"/>
              <a:t>Skill/Review (5-7min): </a:t>
            </a:r>
          </a:p>
          <a:p>
            <a:pPr marL="0" indent="0">
              <a:buNone/>
            </a:pPr>
            <a:endParaRPr lang="en-US" dirty="0"/>
          </a:p>
          <a:p>
            <a:pPr marL="0" indent="0">
              <a:buNone/>
            </a:pPr>
            <a:r>
              <a:rPr lang="en-US" dirty="0"/>
              <a:t>Drill (5-7min):</a:t>
            </a:r>
          </a:p>
          <a:p>
            <a:pPr marL="0" indent="0">
              <a:buNone/>
            </a:pPr>
            <a:endParaRPr lang="en-US" dirty="0"/>
          </a:p>
          <a:p>
            <a:pPr marL="0" indent="0">
              <a:buNone/>
            </a:pPr>
            <a:r>
              <a:rPr lang="en-US" dirty="0"/>
              <a:t>Games (30-45min):</a:t>
            </a:r>
          </a:p>
          <a:p>
            <a:pPr marL="0" indent="0">
              <a:buNone/>
            </a:pPr>
            <a:r>
              <a:rPr lang="en-US" dirty="0"/>
              <a:t>1.</a:t>
            </a:r>
          </a:p>
          <a:p>
            <a:pPr marL="0" indent="0">
              <a:buNone/>
            </a:pPr>
            <a:r>
              <a:rPr lang="en-US" dirty="0"/>
              <a:t>2. </a:t>
            </a:r>
          </a:p>
          <a:p>
            <a:pPr marL="0" indent="0">
              <a:buNone/>
            </a:pPr>
            <a:r>
              <a:rPr lang="en-US" dirty="0"/>
              <a:t>3. </a:t>
            </a:r>
          </a:p>
          <a:p>
            <a:pPr marL="0" indent="0">
              <a:buNone/>
            </a:pPr>
            <a:r>
              <a:rPr lang="en-US" dirty="0"/>
              <a:t>4. </a:t>
            </a:r>
          </a:p>
          <a:p>
            <a:pPr marL="0" indent="0">
              <a:buNone/>
            </a:pPr>
            <a:r>
              <a:rPr lang="en-US" dirty="0"/>
              <a:t>5. </a:t>
            </a:r>
          </a:p>
          <a:p>
            <a:pPr marL="0" indent="0">
              <a:buNone/>
            </a:pPr>
            <a:endParaRPr lang="en-US" b="1" dirty="0"/>
          </a:p>
          <a:p>
            <a:pPr marL="0" indent="0">
              <a:buNone/>
            </a:pPr>
            <a:r>
              <a:rPr lang="en-US" b="1" dirty="0"/>
              <a:t>Things to Consider: </a:t>
            </a:r>
          </a:p>
          <a:p>
            <a:pPr marL="0" indent="0">
              <a:buNone/>
            </a:pPr>
            <a:r>
              <a:rPr lang="en-US" b="1" dirty="0"/>
              <a:t>Facility, Age Group, Enrollment, Skill Level, Equipment, Duration of Class</a:t>
            </a:r>
            <a:endParaRPr lang="en-US" dirty="0"/>
          </a:p>
          <a:p>
            <a:endParaRPr lang="en-US" dirty="0"/>
          </a:p>
        </p:txBody>
      </p:sp>
    </p:spTree>
    <p:extLst>
      <p:ext uri="{BB962C8B-B14F-4D97-AF65-F5344CB8AC3E}">
        <p14:creationId xmlns:p14="http://schemas.microsoft.com/office/powerpoint/2010/main" val="2921267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FBBA-07B6-4911-B46F-E8CE0AD505FF}"/>
              </a:ext>
            </a:extLst>
          </p:cNvPr>
          <p:cNvSpPr>
            <a:spLocks noGrp="1"/>
          </p:cNvSpPr>
          <p:nvPr>
            <p:ph type="title"/>
          </p:nvPr>
        </p:nvSpPr>
        <p:spPr/>
        <p:txBody>
          <a:bodyPr/>
          <a:lstStyle/>
          <a:p>
            <a:r>
              <a:rPr lang="en-US" dirty="0">
                <a:latin typeface="Arial Black" panose="020B0A04020102020204" pitchFamily="34" charset="0"/>
              </a:rPr>
              <a:t>Class Procedure</a:t>
            </a:r>
          </a:p>
        </p:txBody>
      </p:sp>
      <p:sp>
        <p:nvSpPr>
          <p:cNvPr id="3" name="Text Placeholder 2">
            <a:extLst>
              <a:ext uri="{FF2B5EF4-FFF2-40B4-BE49-F238E27FC236}">
                <a16:creationId xmlns:a16="http://schemas.microsoft.com/office/drawing/2014/main" id="{63B04C9E-DC2F-436F-8E5F-AEDEAF871527}"/>
              </a:ext>
            </a:extLst>
          </p:cNvPr>
          <p:cNvSpPr>
            <a:spLocks noGrp="1"/>
          </p:cNvSpPr>
          <p:nvPr>
            <p:ph type="body" idx="1"/>
          </p:nvPr>
        </p:nvSpPr>
        <p:spPr/>
        <p:txBody>
          <a:bodyPr>
            <a:normAutofit/>
          </a:bodyPr>
          <a:lstStyle/>
          <a:p>
            <a:r>
              <a:rPr lang="en-US" sz="4000" dirty="0">
                <a:latin typeface="Arial Black" panose="020B0A04020102020204" pitchFamily="34" charset="0"/>
              </a:rPr>
              <a:t>“The Format”</a:t>
            </a:r>
          </a:p>
        </p:txBody>
      </p:sp>
    </p:spTree>
    <p:extLst>
      <p:ext uri="{BB962C8B-B14F-4D97-AF65-F5344CB8AC3E}">
        <p14:creationId xmlns:p14="http://schemas.microsoft.com/office/powerpoint/2010/main" val="28483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DDCC-709F-42E7-B760-788D4D7FF4E2}"/>
              </a:ext>
            </a:extLst>
          </p:cNvPr>
          <p:cNvSpPr>
            <a:spLocks noGrp="1"/>
          </p:cNvSpPr>
          <p:nvPr>
            <p:ph type="title"/>
          </p:nvPr>
        </p:nvSpPr>
        <p:spPr>
          <a:xfrm>
            <a:off x="1371600" y="344557"/>
            <a:ext cx="9601200" cy="6268278"/>
          </a:xfrm>
        </p:spPr>
        <p:txBody>
          <a:bodyPr>
            <a:noAutofit/>
          </a:bodyPr>
          <a:lstStyle/>
          <a:p>
            <a:pPr algn="ctr"/>
            <a:r>
              <a:rPr lang="en-US" sz="1600" b="1" dirty="0">
                <a:latin typeface="Times New Roman" panose="02020603050405020304" pitchFamily="18" charset="0"/>
                <a:cs typeface="Times New Roman" panose="02020603050405020304" pitchFamily="18" charset="0"/>
              </a:rPr>
              <a:t>Overtime Athletics Rules of the Game!</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Instructor Guidelines: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Must be wearing Overtime Athletics T-shirt!</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Must arrive to school 15 minutes before class starts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**Must notify if running behind schedule</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**Sign in at front office</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Beginning of Class: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Bring Instructor Folder and Instructor Bag to every class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Take attendance everyday and mark students absent if necessary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Keep attendance sheet in Instructor Folder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During Class: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Be aware of everything that is going on around class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Conduct a head count every 15 minutes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Give HIGH FIVES!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End of Class:</a:t>
            </a:r>
            <a:br>
              <a:rPr lang="en-US" sz="1600"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Overtime Athletics Instructors may not leave until every student is accounted for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Instructors may leave if there is a PTA monitor in charge of the student’s dismissal</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Consolidate students and follow Overtime Athletics dismissal procedure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Inventory equipment and make sure the programming space is how you found it or better</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br>
              <a:rPr lang="en-US" sz="1600" dirty="0">
                <a:latin typeface="Times New Roman" panose="02020603050405020304" pitchFamily="18" charset="0"/>
                <a:cs typeface="Times New Roman" panose="02020603050405020304" pitchFamily="18" charset="0"/>
              </a:rPr>
            </a:b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293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BBDC83-3E9D-4622-B811-F2351956BD5B}"/>
              </a:ext>
            </a:extLst>
          </p:cNvPr>
          <p:cNvSpPr>
            <a:spLocks noGrp="1"/>
          </p:cNvSpPr>
          <p:nvPr>
            <p:ph sz="half" idx="1"/>
          </p:nvPr>
        </p:nvSpPr>
        <p:spPr>
          <a:xfrm>
            <a:off x="1033670" y="238539"/>
            <a:ext cx="5234608" cy="6374296"/>
          </a:xfrm>
        </p:spPr>
        <p:txBody>
          <a:bodyPr>
            <a:normAutofit fontScale="25000" lnSpcReduction="20000"/>
          </a:bodyPr>
          <a:lstStyle/>
          <a:p>
            <a:pPr marL="0" indent="0">
              <a:buNone/>
            </a:pPr>
            <a:r>
              <a:rPr lang="en-US" sz="6400" b="1" dirty="0">
                <a:latin typeface="Times New Roman" panose="02020603050405020304" pitchFamily="18" charset="0"/>
                <a:cs typeface="Times New Roman" panose="02020603050405020304" pitchFamily="18" charset="0"/>
              </a:rPr>
              <a:t>Step 1 – Arrive to School on Time</a:t>
            </a: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Wearing Uniform</a:t>
            </a:r>
          </a:p>
          <a:p>
            <a:pPr marL="0" indent="0" algn="ctr">
              <a:buNone/>
            </a:pPr>
            <a:r>
              <a:rPr lang="en-US" sz="6400" dirty="0">
                <a:latin typeface="Times New Roman" panose="02020603050405020304" pitchFamily="18" charset="0"/>
                <a:cs typeface="Times New Roman" panose="02020603050405020304" pitchFamily="18" charset="0"/>
              </a:rPr>
              <a:t>In Possession of OTA Equipment/</a:t>
            </a:r>
          </a:p>
          <a:p>
            <a:pPr marL="0" indent="0" algn="ctr">
              <a:buNone/>
            </a:pPr>
            <a:r>
              <a:rPr lang="en-US" sz="6400" dirty="0">
                <a:latin typeface="Times New Roman" panose="02020603050405020304" pitchFamily="18" charset="0"/>
                <a:cs typeface="Times New Roman" panose="02020603050405020304" pitchFamily="18" charset="0"/>
              </a:rPr>
              <a:t>Instructor Bag/Instructor Folder</a:t>
            </a:r>
          </a:p>
          <a:p>
            <a:pPr marL="0" indent="0">
              <a:buNone/>
            </a:pPr>
            <a:r>
              <a:rPr lang="en-US" sz="6400" dirty="0">
                <a:latin typeface="Times New Roman" panose="02020603050405020304" pitchFamily="18" charset="0"/>
                <a:cs typeface="Times New Roman" panose="02020603050405020304" pitchFamily="18" charset="0"/>
              </a:rPr>
              <a:t>	Programming Day Card (Lesson Plan)</a:t>
            </a:r>
          </a:p>
          <a:p>
            <a:pPr marL="0" indent="0">
              <a:buNone/>
            </a:pPr>
            <a:r>
              <a:rPr lang="en-US" sz="6400" b="1" dirty="0">
                <a:latin typeface="Times New Roman" panose="02020603050405020304" pitchFamily="18" charset="0"/>
                <a:cs typeface="Times New Roman" panose="02020603050405020304" pitchFamily="18" charset="0"/>
              </a:rPr>
              <a:t>Step 2 – Check in at School Office 15 Minutes Prior to                	Class </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3 – Make Sure Class Space is Safe</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4 – Set up Games, Drills, Stations, Equipment</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5 – Welcome Students / Line up Book Bags</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6 – Line-Up/Huddle-Up INTRO’s</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Introduce Instructors</a:t>
            </a:r>
          </a:p>
          <a:p>
            <a:pPr marL="0" indent="0">
              <a:buNone/>
            </a:pPr>
            <a:r>
              <a:rPr lang="en-US" sz="6400" b="1"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Introduce Program</a:t>
            </a:r>
          </a:p>
          <a:p>
            <a:pPr marL="0" indent="0">
              <a:buNone/>
            </a:pPr>
            <a:r>
              <a:rPr lang="en-US" sz="6400" b="1"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Introduce Kids (Take Attendance) </a:t>
            </a:r>
          </a:p>
          <a:p>
            <a:pPr marL="0" indent="0">
              <a:buNone/>
            </a:pPr>
            <a:r>
              <a:rPr lang="en-US" sz="6400" b="1" i="1" dirty="0">
                <a:latin typeface="Times New Roman" panose="02020603050405020304" pitchFamily="18" charset="0"/>
                <a:cs typeface="Times New Roman" panose="02020603050405020304" pitchFamily="18" charset="0"/>
              </a:rPr>
              <a:t>Head COUNT</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7 – OTA RULES </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8 – Warm-Up	 	*HIGH FIVES/</a:t>
            </a:r>
            <a:r>
              <a:rPr lang="en-US" sz="6400" b="1" i="1" dirty="0">
                <a:latin typeface="Times New Roman" panose="02020603050405020304" pitchFamily="18" charset="0"/>
                <a:cs typeface="Times New Roman" panose="02020603050405020304" pitchFamily="18" charset="0"/>
              </a:rPr>
              <a:t>Trivia</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9 – Skill		*Water Breaks/</a:t>
            </a:r>
            <a:r>
              <a:rPr lang="en-US" sz="6400" b="1" i="1" dirty="0">
                <a:latin typeface="Times New Roman" panose="02020603050405020304" pitchFamily="18" charset="0"/>
                <a:cs typeface="Times New Roman" panose="02020603050405020304" pitchFamily="18" charset="0"/>
              </a:rPr>
              <a:t>Trivia</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10 – Drill		*1-on-1 Moment/</a:t>
            </a:r>
            <a:r>
              <a:rPr lang="en-US" sz="6400" b="1" i="1" dirty="0">
                <a:latin typeface="Times New Roman" panose="02020603050405020304" pitchFamily="18" charset="0"/>
                <a:cs typeface="Times New Roman" panose="02020603050405020304" pitchFamily="18" charset="0"/>
              </a:rPr>
              <a:t>Trivia</a:t>
            </a:r>
            <a:endParaRPr lang="en-US" sz="6400" dirty="0">
              <a:latin typeface="Times New Roman" panose="02020603050405020304" pitchFamily="18" charset="0"/>
              <a:cs typeface="Times New Roman" panose="02020603050405020304" pitchFamily="18" charset="0"/>
            </a:endParaRPr>
          </a:p>
          <a:p>
            <a:pPr marL="0" indent="0">
              <a:buNone/>
            </a:pPr>
            <a:r>
              <a:rPr lang="en-US" sz="6400" b="1" i="1" dirty="0">
                <a:latin typeface="Times New Roman" panose="02020603050405020304" pitchFamily="18" charset="0"/>
                <a:cs typeface="Times New Roman" panose="02020603050405020304" pitchFamily="18" charset="0"/>
              </a:rPr>
              <a:t>Head COUNT</a:t>
            </a:r>
            <a:endParaRPr lang="en-US" sz="64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 </a:t>
            </a:r>
          </a:p>
          <a:p>
            <a:pPr marL="0" indent="0">
              <a:buNone/>
            </a:pPr>
            <a:endParaRPr lang="en-US" dirty="0"/>
          </a:p>
        </p:txBody>
      </p:sp>
      <p:sp>
        <p:nvSpPr>
          <p:cNvPr id="4" name="Content Placeholder 3">
            <a:extLst>
              <a:ext uri="{FF2B5EF4-FFF2-40B4-BE49-F238E27FC236}">
                <a16:creationId xmlns:a16="http://schemas.microsoft.com/office/drawing/2014/main" id="{796B306B-60C3-43F2-B7AF-11A7A5852E10}"/>
              </a:ext>
            </a:extLst>
          </p:cNvPr>
          <p:cNvSpPr>
            <a:spLocks noGrp="1"/>
          </p:cNvSpPr>
          <p:nvPr>
            <p:ph sz="half" idx="2"/>
          </p:nvPr>
        </p:nvSpPr>
        <p:spPr>
          <a:xfrm>
            <a:off x="6525403" y="238539"/>
            <a:ext cx="4447786" cy="6374296"/>
          </a:xfrm>
        </p:spPr>
        <p:txBody>
          <a:bodyPr>
            <a:normAutofit fontScale="25000" lnSpcReduction="20000"/>
          </a:bodyPr>
          <a:lstStyle/>
          <a:p>
            <a:pPr marL="0" indent="0">
              <a:buNone/>
            </a:pPr>
            <a:endParaRPr lang="en-US" sz="5600" b="1" dirty="0">
              <a:latin typeface="Times New Roman" panose="02020603050405020304" pitchFamily="18" charset="0"/>
              <a:cs typeface="Times New Roman" panose="02020603050405020304" pitchFamily="18" charset="0"/>
            </a:endParaRPr>
          </a:p>
          <a:p>
            <a:pPr marL="0" indent="0">
              <a:buNone/>
            </a:pPr>
            <a:endParaRPr lang="en-US" sz="5600" b="1"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11 – Games/Scrimmages	*Sportsmanship/</a:t>
            </a:r>
            <a:r>
              <a:rPr lang="en-US" sz="6400" b="1" i="1" dirty="0">
                <a:latin typeface="Times New Roman" panose="02020603050405020304" pitchFamily="18" charset="0"/>
                <a:cs typeface="Times New Roman" panose="02020603050405020304" pitchFamily="18" charset="0"/>
              </a:rPr>
              <a:t>Trivia</a:t>
            </a:r>
            <a:endParaRPr lang="en-US" sz="6400" dirty="0">
              <a:latin typeface="Times New Roman" panose="02020603050405020304" pitchFamily="18" charset="0"/>
              <a:cs typeface="Times New Roman" panose="02020603050405020304" pitchFamily="18" charset="0"/>
            </a:endParaRPr>
          </a:p>
          <a:p>
            <a:pPr marL="0" indent="0">
              <a:buNone/>
            </a:pPr>
            <a:r>
              <a:rPr lang="en-US" sz="6400" i="1" u="sng" dirty="0">
                <a:latin typeface="Times New Roman" panose="02020603050405020304" pitchFamily="18" charset="0"/>
                <a:cs typeface="Times New Roman" panose="02020603050405020304" pitchFamily="18" charset="0"/>
              </a:rPr>
              <a:t> </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12 – Close Out</a:t>
            </a:r>
            <a:endParaRPr lang="en-US" sz="6400" dirty="0">
              <a:latin typeface="Times New Roman" panose="02020603050405020304" pitchFamily="18" charset="0"/>
              <a:cs typeface="Times New Roman" panose="02020603050405020304" pitchFamily="18" charset="0"/>
            </a:endParaRPr>
          </a:p>
          <a:p>
            <a:pPr marL="0" indent="0">
              <a:buNone/>
            </a:pPr>
            <a:r>
              <a:rPr lang="en-US" sz="6400" b="1" i="1"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Line-Up/Huddle Up</a:t>
            </a:r>
          </a:p>
          <a:p>
            <a:pPr marL="0" indent="0">
              <a:buNone/>
            </a:pPr>
            <a:r>
              <a:rPr lang="en-US" sz="6400" dirty="0">
                <a:latin typeface="Times New Roman" panose="02020603050405020304" pitchFamily="18" charset="0"/>
                <a:cs typeface="Times New Roman" panose="02020603050405020304" pitchFamily="18" charset="0"/>
              </a:rPr>
              <a:t>	Head COUNT</a:t>
            </a:r>
          </a:p>
          <a:p>
            <a:pPr marL="0" indent="0" algn="ctr">
              <a:buNone/>
            </a:pPr>
            <a:r>
              <a:rPr lang="en-US" sz="6400" dirty="0">
                <a:latin typeface="Times New Roman" panose="02020603050405020304" pitchFamily="18" charset="0"/>
                <a:cs typeface="Times New Roman" panose="02020603050405020304" pitchFamily="18" charset="0"/>
              </a:rPr>
              <a:t>Themes Talk – Sportsmanship, Fair Play, Health/Nutrition, </a:t>
            </a:r>
            <a:r>
              <a:rPr lang="en-US" sz="6400" dirty="0" err="1">
                <a:latin typeface="Times New Roman" panose="02020603050405020304" pitchFamily="18" charset="0"/>
                <a:cs typeface="Times New Roman" panose="02020603050405020304" pitchFamily="18" charset="0"/>
              </a:rPr>
              <a:t>etc</a:t>
            </a:r>
            <a:endParaRPr lang="en-US" sz="6400" dirty="0">
              <a:latin typeface="Times New Roman" panose="02020603050405020304" pitchFamily="18" charset="0"/>
              <a:cs typeface="Times New Roman" panose="02020603050405020304" pitchFamily="18" charset="0"/>
            </a:endParaRPr>
          </a:p>
          <a:p>
            <a:pPr marL="0" indent="0" algn="ctr">
              <a:buNone/>
            </a:pPr>
            <a:r>
              <a:rPr lang="en-US" sz="6400" dirty="0">
                <a:latin typeface="Times New Roman" panose="02020603050405020304" pitchFamily="18" charset="0"/>
                <a:cs typeface="Times New Roman" panose="02020603050405020304" pitchFamily="18" charset="0"/>
              </a:rPr>
              <a:t>Announcements and Handouts</a:t>
            </a:r>
          </a:p>
          <a:p>
            <a:pPr marL="0" indent="0">
              <a:buNone/>
            </a:pPr>
            <a:r>
              <a:rPr lang="en-US" sz="6400" b="1" dirty="0">
                <a:latin typeface="Times New Roman" panose="02020603050405020304" pitchFamily="18" charset="0"/>
                <a:cs typeface="Times New Roman" panose="02020603050405020304" pitchFamily="18" charset="0"/>
              </a:rPr>
              <a:t>Step 13 – Dismissal </a:t>
            </a: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14 – Clean Up Space</a:t>
            </a:r>
          </a:p>
          <a:p>
            <a:pPr marL="0" indent="0">
              <a:buNone/>
            </a:pP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Step 15 – If there was a Problem or Injury, notify PTA Coordinator/OTA Office</a:t>
            </a:r>
            <a:endParaRPr lang="en-US" sz="6400" dirty="0">
              <a:latin typeface="Times New Roman" panose="02020603050405020304" pitchFamily="18" charset="0"/>
              <a:cs typeface="Times New Roman" panose="02020603050405020304" pitchFamily="18" charset="0"/>
            </a:endParaRPr>
          </a:p>
          <a:p>
            <a:pPr marL="0" indent="0">
              <a:buNone/>
            </a:pPr>
            <a:r>
              <a:rPr lang="en-US" sz="6400" b="1" dirty="0">
                <a:latin typeface="Times New Roman" panose="02020603050405020304" pitchFamily="18" charset="0"/>
                <a:cs typeface="Times New Roman" panose="02020603050405020304" pitchFamily="18" charset="0"/>
              </a:rPr>
              <a:t> </a:t>
            </a:r>
            <a:endParaRPr lang="en-US" sz="6400" dirty="0">
              <a:latin typeface="Times New Roman" panose="02020603050405020304" pitchFamily="18" charset="0"/>
              <a:cs typeface="Times New Roman" panose="02020603050405020304" pitchFamily="18" charset="0"/>
            </a:endParaRPr>
          </a:p>
          <a:p>
            <a:pPr marL="0" indent="0">
              <a:buNone/>
            </a:pPr>
            <a:r>
              <a:rPr lang="en-US" sz="6400" b="1" i="1" u="sng" dirty="0">
                <a:latin typeface="Times New Roman" panose="02020603050405020304" pitchFamily="18" charset="0"/>
                <a:cs typeface="Times New Roman" panose="02020603050405020304" pitchFamily="18" charset="0"/>
              </a:rPr>
              <a:t>Step 16 – See </a:t>
            </a:r>
            <a:r>
              <a:rPr lang="en-US" sz="6400" b="1" i="1" u="sng" dirty="0" err="1">
                <a:latin typeface="Times New Roman" panose="02020603050405020304" pitchFamily="18" charset="0"/>
                <a:cs typeface="Times New Roman" panose="02020603050405020304" pitchFamily="18" charset="0"/>
              </a:rPr>
              <a:t>Ya</a:t>
            </a:r>
            <a:r>
              <a:rPr lang="en-US" sz="6400" b="1" i="1" u="sng" dirty="0">
                <a:latin typeface="Times New Roman" panose="02020603050405020304" pitchFamily="18" charset="0"/>
                <a:cs typeface="Times New Roman" panose="02020603050405020304" pitchFamily="18" charset="0"/>
              </a:rPr>
              <a:t> Next Time!</a:t>
            </a: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68929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625A-2B16-43E3-871D-375D8046B71F}"/>
              </a:ext>
            </a:extLst>
          </p:cNvPr>
          <p:cNvSpPr>
            <a:spLocks noGrp="1"/>
          </p:cNvSpPr>
          <p:nvPr>
            <p:ph type="title"/>
          </p:nvPr>
        </p:nvSpPr>
        <p:spPr/>
        <p:txBody>
          <a:bodyPr/>
          <a:lstStyle/>
          <a:p>
            <a:r>
              <a:rPr lang="en-US" dirty="0">
                <a:latin typeface="Arial Black" panose="020B0A04020102020204" pitchFamily="34" charset="0"/>
              </a:rPr>
              <a:t>OTA Instructors</a:t>
            </a:r>
          </a:p>
        </p:txBody>
      </p:sp>
      <p:sp>
        <p:nvSpPr>
          <p:cNvPr id="3" name="Text Placeholder 2">
            <a:extLst>
              <a:ext uri="{FF2B5EF4-FFF2-40B4-BE49-F238E27FC236}">
                <a16:creationId xmlns:a16="http://schemas.microsoft.com/office/drawing/2014/main" id="{913DC467-BB3D-4670-8043-9482CC289D89}"/>
              </a:ext>
            </a:extLst>
          </p:cNvPr>
          <p:cNvSpPr>
            <a:spLocks noGrp="1"/>
          </p:cNvSpPr>
          <p:nvPr>
            <p:ph type="body" idx="1"/>
          </p:nvPr>
        </p:nvSpPr>
        <p:spPr/>
        <p:txBody>
          <a:bodyPr>
            <a:normAutofit/>
          </a:bodyPr>
          <a:lstStyle/>
          <a:p>
            <a:r>
              <a:rPr lang="en-US" sz="4000" dirty="0">
                <a:latin typeface="Arial Black" panose="020B0A04020102020204" pitchFamily="34" charset="0"/>
              </a:rPr>
              <a:t>“The Team”</a:t>
            </a:r>
          </a:p>
        </p:txBody>
      </p:sp>
    </p:spTree>
    <p:extLst>
      <p:ext uri="{BB962C8B-B14F-4D97-AF65-F5344CB8AC3E}">
        <p14:creationId xmlns:p14="http://schemas.microsoft.com/office/powerpoint/2010/main" val="3260949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00F5-A5AC-495B-ABC6-17BFA592EE78}"/>
              </a:ext>
            </a:extLst>
          </p:cNvPr>
          <p:cNvSpPr>
            <a:spLocks noGrp="1"/>
          </p:cNvSpPr>
          <p:nvPr>
            <p:ph type="title"/>
          </p:nvPr>
        </p:nvSpPr>
        <p:spPr/>
        <p:txBody>
          <a:bodyPr/>
          <a:lstStyle/>
          <a:p>
            <a:pPr algn="ctr"/>
            <a:r>
              <a:rPr lang="en-US" dirty="0">
                <a:latin typeface="Arial Black" panose="020B0A04020102020204" pitchFamily="34" charset="0"/>
              </a:rPr>
              <a:t>The Instructor Job Description </a:t>
            </a:r>
            <a:endParaRPr lang="en-US" dirty="0">
              <a:solidFill>
                <a:srgbClr val="FF00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C15E58FD-2E71-4F12-B1EE-ACE8BA49FCEA}"/>
              </a:ext>
            </a:extLst>
          </p:cNvPr>
          <p:cNvSpPr>
            <a:spLocks noGrp="1"/>
          </p:cNvSpPr>
          <p:nvPr>
            <p:ph sz="half" idx="1"/>
          </p:nvPr>
        </p:nvSpPr>
        <p:spPr>
          <a:xfrm>
            <a:off x="1371600" y="2285999"/>
            <a:ext cx="4447786" cy="4313584"/>
          </a:xfrm>
        </p:spPr>
        <p:txBody>
          <a:bodyPr>
            <a:normAutofit fontScale="92500" lnSpcReduction="20000"/>
          </a:bodyPr>
          <a:lstStyle/>
          <a:p>
            <a:pPr marL="0" indent="0">
              <a:buNone/>
            </a:pPr>
            <a:r>
              <a:rPr lang="en-US" sz="2100" dirty="0"/>
              <a:t>Title:  Instructor</a:t>
            </a:r>
          </a:p>
          <a:p>
            <a:r>
              <a:rPr lang="en-US" sz="2100" b="1" dirty="0"/>
              <a:t>An OTA Instructor Must:</a:t>
            </a:r>
          </a:p>
          <a:p>
            <a:pPr lvl="1"/>
            <a:r>
              <a:rPr lang="en-US" sz="2100" dirty="0"/>
              <a:t>Have experience working with kids</a:t>
            </a:r>
          </a:p>
          <a:p>
            <a:pPr lvl="1"/>
            <a:r>
              <a:rPr lang="en-US" sz="2100" dirty="0"/>
              <a:t>Be comfortable working in an athletic setting</a:t>
            </a:r>
          </a:p>
          <a:p>
            <a:pPr lvl="1"/>
            <a:r>
              <a:rPr lang="en-US" sz="2100" dirty="0"/>
              <a:t>Have some knowledge of sports</a:t>
            </a:r>
          </a:p>
          <a:p>
            <a:pPr lvl="1"/>
            <a:r>
              <a:rPr lang="en-US" sz="2100" dirty="0"/>
              <a:t>Be available to work afternoons</a:t>
            </a:r>
          </a:p>
          <a:p>
            <a:pPr lvl="1"/>
            <a:r>
              <a:rPr lang="en-US" sz="2100" dirty="0"/>
              <a:t>Have your own transportation</a:t>
            </a:r>
          </a:p>
          <a:p>
            <a:pPr lvl="1"/>
            <a:r>
              <a:rPr lang="en-US" sz="2100" dirty="0"/>
              <a:t>Be punctual</a:t>
            </a:r>
          </a:p>
          <a:p>
            <a:pPr lvl="1"/>
            <a:r>
              <a:rPr lang="en-US" sz="2100" dirty="0"/>
              <a:t>Be professional</a:t>
            </a:r>
          </a:p>
          <a:p>
            <a:pPr lvl="1"/>
            <a:r>
              <a:rPr lang="en-US" sz="2100" dirty="0"/>
              <a:t>Be patient</a:t>
            </a:r>
          </a:p>
          <a:p>
            <a:pPr lvl="1"/>
            <a:r>
              <a:rPr lang="en-US" sz="2100" dirty="0"/>
              <a:t>Implement high-energy and fun classes</a:t>
            </a:r>
          </a:p>
          <a:p>
            <a:endParaRPr lang="en-US" dirty="0"/>
          </a:p>
        </p:txBody>
      </p:sp>
      <p:sp>
        <p:nvSpPr>
          <p:cNvPr id="4" name="Content Placeholder 3">
            <a:extLst>
              <a:ext uri="{FF2B5EF4-FFF2-40B4-BE49-F238E27FC236}">
                <a16:creationId xmlns:a16="http://schemas.microsoft.com/office/drawing/2014/main" id="{545941CE-7B5A-4056-A232-FB0FD9058197}"/>
              </a:ext>
            </a:extLst>
          </p:cNvPr>
          <p:cNvSpPr>
            <a:spLocks noGrp="1"/>
          </p:cNvSpPr>
          <p:nvPr>
            <p:ph sz="half" idx="2"/>
          </p:nvPr>
        </p:nvSpPr>
        <p:spPr>
          <a:xfrm>
            <a:off x="6525403" y="2285999"/>
            <a:ext cx="4447786" cy="4141305"/>
          </a:xfrm>
        </p:spPr>
        <p:txBody>
          <a:bodyPr>
            <a:normAutofit fontScale="92500" lnSpcReduction="20000"/>
          </a:bodyPr>
          <a:lstStyle/>
          <a:p>
            <a:r>
              <a:rPr lang="en-US" u="sng" dirty="0"/>
              <a:t>Work Environment:</a:t>
            </a:r>
          </a:p>
          <a:p>
            <a:pPr lvl="1"/>
            <a:r>
              <a:rPr lang="en-US" dirty="0"/>
              <a:t>This is a part-time position.</a:t>
            </a:r>
          </a:p>
          <a:p>
            <a:pPr lvl="1"/>
            <a:r>
              <a:rPr lang="en-US" dirty="0"/>
              <a:t>You will use your own transportation to drive to the schools.</a:t>
            </a:r>
          </a:p>
          <a:p>
            <a:pPr lvl="1"/>
            <a:r>
              <a:rPr lang="en-US" dirty="0"/>
              <a:t>There are mandatory trainings and staff meetings.</a:t>
            </a:r>
          </a:p>
          <a:p>
            <a:r>
              <a:rPr lang="en-US" u="sng" dirty="0"/>
              <a:t>Job Logistics:</a:t>
            </a:r>
          </a:p>
          <a:p>
            <a:pPr lvl="1"/>
            <a:r>
              <a:rPr lang="en-US" dirty="0"/>
              <a:t>Each instructor is responsible for their issued equipment bags.</a:t>
            </a:r>
          </a:p>
          <a:p>
            <a:pPr lvl="1"/>
            <a:r>
              <a:rPr lang="en-US" dirty="0"/>
              <a:t>Classes are split into grades (younger and older groups)</a:t>
            </a:r>
          </a:p>
          <a:p>
            <a:pPr lvl="1"/>
            <a:r>
              <a:rPr lang="en-US" dirty="0"/>
              <a:t>Classes are usually between 10-20 kids</a:t>
            </a:r>
          </a:p>
          <a:p>
            <a:pPr lvl="1"/>
            <a:r>
              <a:rPr lang="en-US" dirty="0"/>
              <a:t>Pay is HOURLY </a:t>
            </a:r>
          </a:p>
          <a:p>
            <a:endParaRPr lang="en-US" dirty="0"/>
          </a:p>
        </p:txBody>
      </p:sp>
    </p:spTree>
    <p:extLst>
      <p:ext uri="{BB962C8B-B14F-4D97-AF65-F5344CB8AC3E}">
        <p14:creationId xmlns:p14="http://schemas.microsoft.com/office/powerpoint/2010/main" val="2324538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A7E1-DCCE-4DED-B3BF-0B35DDB8BDBC}"/>
              </a:ext>
            </a:extLst>
          </p:cNvPr>
          <p:cNvSpPr>
            <a:spLocks noGrp="1"/>
          </p:cNvSpPr>
          <p:nvPr>
            <p:ph type="title"/>
          </p:nvPr>
        </p:nvSpPr>
        <p:spPr>
          <a:xfrm>
            <a:off x="1371600" y="685800"/>
            <a:ext cx="9601200" cy="864704"/>
          </a:xfrm>
        </p:spPr>
        <p:txBody>
          <a:bodyPr/>
          <a:lstStyle/>
          <a:p>
            <a:r>
              <a:rPr lang="en-US" dirty="0">
                <a:latin typeface="Arial Black" panose="020B0A04020102020204" pitchFamily="34" charset="0"/>
              </a:rPr>
              <a:t>Who Are OTA Instructors?</a:t>
            </a:r>
          </a:p>
        </p:txBody>
      </p:sp>
      <p:sp>
        <p:nvSpPr>
          <p:cNvPr id="3" name="Content Placeholder 2">
            <a:extLst>
              <a:ext uri="{FF2B5EF4-FFF2-40B4-BE49-F238E27FC236}">
                <a16:creationId xmlns:a16="http://schemas.microsoft.com/office/drawing/2014/main" id="{2D6BE74C-505B-4A62-A1BF-A2A23CD0679B}"/>
              </a:ext>
            </a:extLst>
          </p:cNvPr>
          <p:cNvSpPr>
            <a:spLocks noGrp="1"/>
          </p:cNvSpPr>
          <p:nvPr>
            <p:ph idx="1"/>
          </p:nvPr>
        </p:nvSpPr>
        <p:spPr>
          <a:xfrm>
            <a:off x="1295400" y="1638300"/>
            <a:ext cx="9601200" cy="5080552"/>
          </a:xfrm>
        </p:spPr>
        <p:txBody>
          <a:bodyPr>
            <a:normAutofit fontScale="92500" lnSpcReduction="20000"/>
          </a:bodyPr>
          <a:lstStyle/>
          <a:p>
            <a:pPr marL="0" indent="0">
              <a:buNone/>
            </a:pPr>
            <a:r>
              <a:rPr lang="en-US" b="1" u="sng" dirty="0"/>
              <a:t>Who is on the OTA TEAM?</a:t>
            </a:r>
          </a:p>
          <a:p>
            <a:r>
              <a:rPr lang="en-US" dirty="0"/>
              <a:t>Our staff primarily consists of undergraduate and graduate students from local universities and colleges.</a:t>
            </a:r>
          </a:p>
          <a:p>
            <a:pPr marL="0" indent="0">
              <a:buNone/>
            </a:pPr>
            <a:r>
              <a:rPr lang="en-US" b="1" u="sng" dirty="0"/>
              <a:t>How do you make the OTA TEAM?</a:t>
            </a:r>
          </a:p>
          <a:p>
            <a:r>
              <a:rPr lang="en-US" dirty="0"/>
              <a:t>Our Instructors have previous experience working with children.</a:t>
            </a:r>
          </a:p>
          <a:p>
            <a:r>
              <a:rPr lang="en-US" dirty="0"/>
              <a:t>All of our coaches have athletic backgrounds.</a:t>
            </a:r>
          </a:p>
          <a:p>
            <a:r>
              <a:rPr lang="en-US" dirty="0"/>
              <a:t>They have passed a background check.</a:t>
            </a:r>
          </a:p>
          <a:p>
            <a:pPr marL="0" indent="0">
              <a:buNone/>
            </a:pPr>
            <a:r>
              <a:rPr lang="en-US" b="1" u="sng" dirty="0"/>
              <a:t>What type of training do OTA Instructors go through?</a:t>
            </a:r>
          </a:p>
          <a:p>
            <a:r>
              <a:rPr lang="en-US" dirty="0"/>
              <a:t>Our Instructors go through an extensive process including: hiring appointments, shadowing sessions, and multiple training appointments  before they teach a class.</a:t>
            </a:r>
          </a:p>
          <a:p>
            <a:r>
              <a:rPr lang="en-US" dirty="0"/>
              <a:t>They are experts on implementing the OTA Curriculum.</a:t>
            </a:r>
          </a:p>
          <a:p>
            <a:r>
              <a:rPr lang="en-US" dirty="0"/>
              <a:t>They have reviewed our company manual, learned our training manual, completed our training booklet, and utilize their Instructor folder.</a:t>
            </a:r>
          </a:p>
          <a:p>
            <a:r>
              <a:rPr lang="en-US" dirty="0"/>
              <a:t>They must periodically attend training sessions and complete tutorials throughout their OTA employment.</a:t>
            </a:r>
          </a:p>
          <a:p>
            <a:pPr marL="0" indent="0">
              <a:buNone/>
            </a:pPr>
            <a:endParaRPr lang="en-US" dirty="0"/>
          </a:p>
          <a:p>
            <a:endParaRPr lang="en-US" b="1" u="sng" dirty="0"/>
          </a:p>
          <a:p>
            <a:endParaRPr lang="en-US" dirty="0"/>
          </a:p>
          <a:p>
            <a:endParaRPr lang="en-US" dirty="0"/>
          </a:p>
        </p:txBody>
      </p:sp>
    </p:spTree>
    <p:extLst>
      <p:ext uri="{BB962C8B-B14F-4D97-AF65-F5344CB8AC3E}">
        <p14:creationId xmlns:p14="http://schemas.microsoft.com/office/powerpoint/2010/main" val="300327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A7FED-2604-47C1-90A6-463D86A30C22}"/>
              </a:ext>
            </a:extLst>
          </p:cNvPr>
          <p:cNvSpPr>
            <a:spLocks noGrp="1"/>
          </p:cNvSpPr>
          <p:nvPr>
            <p:ph idx="1"/>
          </p:nvPr>
        </p:nvSpPr>
        <p:spPr>
          <a:xfrm>
            <a:off x="1371600" y="1470991"/>
            <a:ext cx="9601200" cy="4396409"/>
          </a:xfrm>
        </p:spPr>
        <p:txBody>
          <a:bodyPr/>
          <a:lstStyle/>
          <a:p>
            <a:pPr marL="0" indent="0">
              <a:buNone/>
            </a:pPr>
            <a:r>
              <a:rPr lang="en-US" b="1" u="sng" dirty="0"/>
              <a:t>What is expected of an OTA Coach during class?</a:t>
            </a:r>
          </a:p>
          <a:p>
            <a:r>
              <a:rPr lang="en-US" dirty="0"/>
              <a:t>They arrive 15 minutes before the class is scheduled to begin and stay until the last child is picked up.</a:t>
            </a:r>
          </a:p>
          <a:p>
            <a:r>
              <a:rPr lang="en-US" dirty="0"/>
              <a:t>They will have the following things: a uniform, equipment, and a first aid kit.</a:t>
            </a:r>
          </a:p>
          <a:p>
            <a:r>
              <a:rPr lang="en-US" dirty="0"/>
              <a:t>They will have a completed programming day card (lesson plan) for the class/activity.</a:t>
            </a:r>
          </a:p>
          <a:p>
            <a:pPr marL="0" indent="0">
              <a:buNone/>
            </a:pPr>
            <a:endParaRPr lang="en-US" dirty="0"/>
          </a:p>
          <a:p>
            <a:endParaRPr lang="en-US" dirty="0"/>
          </a:p>
        </p:txBody>
      </p:sp>
    </p:spTree>
    <p:extLst>
      <p:ext uri="{BB962C8B-B14F-4D97-AF65-F5344CB8AC3E}">
        <p14:creationId xmlns:p14="http://schemas.microsoft.com/office/powerpoint/2010/main" val="230091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175C-83DB-49EA-A062-4BD8E97936AD}"/>
              </a:ext>
            </a:extLst>
          </p:cNvPr>
          <p:cNvSpPr>
            <a:spLocks noGrp="1"/>
          </p:cNvSpPr>
          <p:nvPr>
            <p:ph type="title"/>
          </p:nvPr>
        </p:nvSpPr>
        <p:spPr/>
        <p:txBody>
          <a:bodyPr/>
          <a:lstStyle/>
          <a:p>
            <a:r>
              <a:rPr lang="en-US" dirty="0">
                <a:latin typeface="Arial Black" panose="020B0A04020102020204" pitchFamily="34" charset="0"/>
              </a:rPr>
              <a:t>Equipment and Gear</a:t>
            </a:r>
          </a:p>
        </p:txBody>
      </p:sp>
      <p:sp>
        <p:nvSpPr>
          <p:cNvPr id="3" name="Text Placeholder 2">
            <a:extLst>
              <a:ext uri="{FF2B5EF4-FFF2-40B4-BE49-F238E27FC236}">
                <a16:creationId xmlns:a16="http://schemas.microsoft.com/office/drawing/2014/main" id="{DC609E95-61AA-46DB-AB04-7B7116F2BF75}"/>
              </a:ext>
            </a:extLst>
          </p:cNvPr>
          <p:cNvSpPr>
            <a:spLocks noGrp="1"/>
          </p:cNvSpPr>
          <p:nvPr>
            <p:ph type="body" idx="1"/>
          </p:nvPr>
        </p:nvSpPr>
        <p:spPr/>
        <p:txBody>
          <a:bodyPr>
            <a:normAutofit/>
          </a:bodyPr>
          <a:lstStyle/>
          <a:p>
            <a:r>
              <a:rPr lang="en-US" sz="4000" dirty="0">
                <a:latin typeface="Arial Black" panose="020B0A04020102020204" pitchFamily="34" charset="0"/>
              </a:rPr>
              <a:t>“The Tools”</a:t>
            </a:r>
          </a:p>
        </p:txBody>
      </p:sp>
    </p:spTree>
    <p:extLst>
      <p:ext uri="{BB962C8B-B14F-4D97-AF65-F5344CB8AC3E}">
        <p14:creationId xmlns:p14="http://schemas.microsoft.com/office/powerpoint/2010/main" val="426525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1957-BC2B-4DCC-B8DD-B8F4112930A2}"/>
              </a:ext>
            </a:extLst>
          </p:cNvPr>
          <p:cNvSpPr>
            <a:spLocks noGrp="1"/>
          </p:cNvSpPr>
          <p:nvPr>
            <p:ph type="title"/>
          </p:nvPr>
        </p:nvSpPr>
        <p:spPr/>
        <p:txBody>
          <a:bodyPr>
            <a:normAutofit/>
          </a:bodyPr>
          <a:lstStyle/>
          <a:p>
            <a:r>
              <a:rPr lang="en-US" sz="5400" dirty="0">
                <a:latin typeface="Arial Black" panose="020B0A04020102020204" pitchFamily="34" charset="0"/>
              </a:rPr>
              <a:t>Program Catalogue</a:t>
            </a:r>
          </a:p>
        </p:txBody>
      </p:sp>
      <p:sp>
        <p:nvSpPr>
          <p:cNvPr id="3" name="Text Placeholder 2">
            <a:extLst>
              <a:ext uri="{FF2B5EF4-FFF2-40B4-BE49-F238E27FC236}">
                <a16:creationId xmlns:a16="http://schemas.microsoft.com/office/drawing/2014/main" id="{F068DF90-F26A-491D-83D5-6D72206E1E8D}"/>
              </a:ext>
            </a:extLst>
          </p:cNvPr>
          <p:cNvSpPr>
            <a:spLocks noGrp="1"/>
          </p:cNvSpPr>
          <p:nvPr>
            <p:ph type="body" idx="1"/>
          </p:nvPr>
        </p:nvSpPr>
        <p:spPr/>
        <p:txBody>
          <a:bodyPr>
            <a:normAutofit/>
          </a:bodyPr>
          <a:lstStyle/>
          <a:p>
            <a:r>
              <a:rPr lang="en-US" sz="4800" dirty="0">
                <a:latin typeface="Arial Black" panose="020B0A04020102020204" pitchFamily="34" charset="0"/>
              </a:rPr>
              <a:t>“The Menu”</a:t>
            </a:r>
          </a:p>
        </p:txBody>
      </p:sp>
    </p:spTree>
    <p:extLst>
      <p:ext uri="{BB962C8B-B14F-4D97-AF65-F5344CB8AC3E}">
        <p14:creationId xmlns:p14="http://schemas.microsoft.com/office/powerpoint/2010/main" val="2355704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2C9E-F489-4B5E-9C7F-8715CFF9C9E7}"/>
              </a:ext>
            </a:extLst>
          </p:cNvPr>
          <p:cNvSpPr>
            <a:spLocks noGrp="1"/>
          </p:cNvSpPr>
          <p:nvPr>
            <p:ph type="title"/>
          </p:nvPr>
        </p:nvSpPr>
        <p:spPr/>
        <p:txBody>
          <a:bodyPr/>
          <a:lstStyle/>
          <a:p>
            <a:r>
              <a:rPr lang="en-US" dirty="0">
                <a:latin typeface="Arial Black" panose="020B0A04020102020204" pitchFamily="34" charset="0"/>
              </a:rPr>
              <a:t>Equipment Issuing and Inventory </a:t>
            </a:r>
          </a:p>
        </p:txBody>
      </p:sp>
      <p:sp>
        <p:nvSpPr>
          <p:cNvPr id="3" name="Content Placeholder 2">
            <a:extLst>
              <a:ext uri="{FF2B5EF4-FFF2-40B4-BE49-F238E27FC236}">
                <a16:creationId xmlns:a16="http://schemas.microsoft.com/office/drawing/2014/main" id="{407BE340-FB86-4A09-8888-4D308211193D}"/>
              </a:ext>
            </a:extLst>
          </p:cNvPr>
          <p:cNvSpPr>
            <a:spLocks noGrp="1"/>
          </p:cNvSpPr>
          <p:nvPr>
            <p:ph idx="1"/>
          </p:nvPr>
        </p:nvSpPr>
        <p:spPr>
          <a:xfrm>
            <a:off x="1371600" y="2286000"/>
            <a:ext cx="9601200" cy="3690730"/>
          </a:xfrm>
        </p:spPr>
        <p:txBody>
          <a:bodyPr>
            <a:normAutofit/>
          </a:bodyPr>
          <a:lstStyle/>
          <a:p>
            <a:pPr lvl="0"/>
            <a:r>
              <a:rPr lang="en-US" dirty="0"/>
              <a:t>Directors are responsible for seeing to it that each instructor has the necessary equipment to run successful classes (reference Equipment List).</a:t>
            </a:r>
          </a:p>
          <a:p>
            <a:pPr lvl="0"/>
            <a:r>
              <a:rPr lang="en-US" dirty="0"/>
              <a:t>The need for equipment in each program should always be cross-referenced with enrollment numbers.</a:t>
            </a:r>
          </a:p>
          <a:p>
            <a:pPr lvl="0"/>
            <a:r>
              <a:rPr lang="en-US" dirty="0"/>
              <a:t>Directors should regularly check in with Instructors on the status of their equipment.  Staff Meetings, Cont. Training Appointments, Check In Emails are all opportunities to discuss the status of issued equipment or equipment needs.</a:t>
            </a:r>
          </a:p>
          <a:p>
            <a:pPr lvl="0"/>
            <a:r>
              <a:rPr lang="en-US" dirty="0"/>
              <a:t>Monitoring equipment during program evaluations is a must in order to evaluate the level of professionalism and commitment each instructor exhibits.</a:t>
            </a:r>
          </a:p>
          <a:p>
            <a:endParaRPr lang="en-US" dirty="0"/>
          </a:p>
        </p:txBody>
      </p:sp>
    </p:spTree>
    <p:extLst>
      <p:ext uri="{BB962C8B-B14F-4D97-AF65-F5344CB8AC3E}">
        <p14:creationId xmlns:p14="http://schemas.microsoft.com/office/powerpoint/2010/main" val="195393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CEEE79-AD7A-40D9-8BBA-A26EE76A8C66}"/>
              </a:ext>
            </a:extLst>
          </p:cNvPr>
          <p:cNvSpPr>
            <a:spLocks noGrp="1"/>
          </p:cNvSpPr>
          <p:nvPr>
            <p:ph idx="1"/>
          </p:nvPr>
        </p:nvSpPr>
        <p:spPr>
          <a:xfrm>
            <a:off x="1202635" y="695740"/>
            <a:ext cx="9601200" cy="5068956"/>
          </a:xfrm>
        </p:spPr>
        <p:txBody>
          <a:bodyPr>
            <a:normAutofit/>
          </a:bodyPr>
          <a:lstStyle/>
          <a:p>
            <a:pPr lvl="0"/>
            <a:r>
              <a:rPr lang="en-US" dirty="0"/>
              <a:t>Flat equipment, damaged equipment, missing equipment should always be a part of the conversation with staff and always reconciled as soon as possible.</a:t>
            </a:r>
          </a:p>
          <a:p>
            <a:pPr marL="0" lvl="0" indent="0">
              <a:buNone/>
            </a:pPr>
            <a:endParaRPr lang="en-US" sz="1800" dirty="0"/>
          </a:p>
          <a:p>
            <a:pPr lvl="0"/>
            <a:r>
              <a:rPr lang="en-US" dirty="0"/>
              <a:t>Recording the equipment each instructor is in possession of is the responsibility of the program director.</a:t>
            </a:r>
          </a:p>
          <a:p>
            <a:pPr marL="0" lvl="0" indent="0">
              <a:buNone/>
            </a:pPr>
            <a:endParaRPr lang="en-US" sz="1800" dirty="0"/>
          </a:p>
          <a:p>
            <a:pPr lvl="0"/>
            <a:r>
              <a:rPr lang="en-US" dirty="0"/>
              <a:t>Equipment Bags should be inventoried upon their return by Instructors.</a:t>
            </a:r>
            <a:endParaRPr lang="en-US" sz="1800" dirty="0"/>
          </a:p>
          <a:p>
            <a:pPr lvl="1"/>
            <a:r>
              <a:rPr lang="en-US" dirty="0"/>
              <a:t>The Instructor Backpack and Instructor Folder should also be returned and inventoried at the end of the school year or when an instructor leaves the Staff Roster.</a:t>
            </a:r>
            <a:endParaRPr lang="en-US" sz="1800" dirty="0"/>
          </a:p>
          <a:p>
            <a:pPr lvl="1"/>
            <a:r>
              <a:rPr lang="en-US" dirty="0"/>
              <a:t>Be sure to remind Instructors of this policy prior to meeting with them for their exit meeting or equipment return appointment.</a:t>
            </a:r>
            <a:endParaRPr lang="en-US" sz="1800" dirty="0"/>
          </a:p>
          <a:p>
            <a:endParaRPr lang="en-US" dirty="0"/>
          </a:p>
        </p:txBody>
      </p:sp>
    </p:spTree>
    <p:extLst>
      <p:ext uri="{BB962C8B-B14F-4D97-AF65-F5344CB8AC3E}">
        <p14:creationId xmlns:p14="http://schemas.microsoft.com/office/powerpoint/2010/main" val="937596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3CFF7E7-89BE-17BB-CF99-65B71FB83D48}"/>
              </a:ext>
            </a:extLst>
          </p:cNvPr>
          <p:cNvPicPr>
            <a:picLocks noChangeAspect="1"/>
          </p:cNvPicPr>
          <p:nvPr/>
        </p:nvPicPr>
        <p:blipFill>
          <a:blip r:embed="rId2"/>
          <a:stretch>
            <a:fillRect/>
          </a:stretch>
        </p:blipFill>
        <p:spPr>
          <a:xfrm>
            <a:off x="956602" y="480515"/>
            <a:ext cx="10199077" cy="5892302"/>
          </a:xfrm>
          <a:prstGeom prst="rect">
            <a:avLst/>
          </a:prstGeom>
        </p:spPr>
      </p:pic>
    </p:spTree>
    <p:extLst>
      <p:ext uri="{BB962C8B-B14F-4D97-AF65-F5344CB8AC3E}">
        <p14:creationId xmlns:p14="http://schemas.microsoft.com/office/powerpoint/2010/main" val="33306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74D2-2CFA-4D00-A0F5-279FFC6B6F4A}"/>
              </a:ext>
            </a:extLst>
          </p:cNvPr>
          <p:cNvSpPr>
            <a:spLocks noGrp="1"/>
          </p:cNvSpPr>
          <p:nvPr>
            <p:ph type="title"/>
          </p:nvPr>
        </p:nvSpPr>
        <p:spPr/>
        <p:txBody>
          <a:bodyPr/>
          <a:lstStyle/>
          <a:p>
            <a:r>
              <a:rPr lang="en-US" dirty="0">
                <a:latin typeface="Arial Black" panose="020B0A04020102020204" pitchFamily="34" charset="0"/>
              </a:rPr>
              <a:t>Program Formula</a:t>
            </a:r>
          </a:p>
        </p:txBody>
      </p:sp>
      <p:sp>
        <p:nvSpPr>
          <p:cNvPr id="3" name="Text Placeholder 2">
            <a:extLst>
              <a:ext uri="{FF2B5EF4-FFF2-40B4-BE49-F238E27FC236}">
                <a16:creationId xmlns:a16="http://schemas.microsoft.com/office/drawing/2014/main" id="{BBA7B201-D420-4AF0-9B30-77ABAFB8BBBE}"/>
              </a:ext>
            </a:extLst>
          </p:cNvPr>
          <p:cNvSpPr>
            <a:spLocks noGrp="1"/>
          </p:cNvSpPr>
          <p:nvPr>
            <p:ph type="body" idx="1"/>
          </p:nvPr>
        </p:nvSpPr>
        <p:spPr/>
        <p:txBody>
          <a:bodyPr>
            <a:normAutofit/>
          </a:bodyPr>
          <a:lstStyle/>
          <a:p>
            <a:r>
              <a:rPr lang="en-US" sz="4000" dirty="0">
                <a:latin typeface="Arial Black" panose="020B0A04020102020204" pitchFamily="34" charset="0"/>
              </a:rPr>
              <a:t>“The System and Process”</a:t>
            </a:r>
          </a:p>
        </p:txBody>
      </p:sp>
    </p:spTree>
    <p:extLst>
      <p:ext uri="{BB962C8B-B14F-4D97-AF65-F5344CB8AC3E}">
        <p14:creationId xmlns:p14="http://schemas.microsoft.com/office/powerpoint/2010/main" val="396875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6FE5-F7F1-4849-B9DC-37F56D80CC1B}"/>
              </a:ext>
            </a:extLst>
          </p:cNvPr>
          <p:cNvSpPr>
            <a:spLocks noGrp="1"/>
          </p:cNvSpPr>
          <p:nvPr>
            <p:ph type="title"/>
          </p:nvPr>
        </p:nvSpPr>
        <p:spPr>
          <a:xfrm>
            <a:off x="1371600" y="685800"/>
            <a:ext cx="9601200" cy="798443"/>
          </a:xfrm>
        </p:spPr>
        <p:txBody>
          <a:bodyPr/>
          <a:lstStyle/>
          <a:p>
            <a:r>
              <a:rPr lang="en-US" dirty="0">
                <a:latin typeface="Arial Black" panose="020B0A04020102020204" pitchFamily="34" charset="0"/>
              </a:rPr>
              <a:t>Becoming an Expert</a:t>
            </a:r>
          </a:p>
        </p:txBody>
      </p:sp>
      <p:sp>
        <p:nvSpPr>
          <p:cNvPr id="3" name="Content Placeholder 2">
            <a:extLst>
              <a:ext uri="{FF2B5EF4-FFF2-40B4-BE49-F238E27FC236}">
                <a16:creationId xmlns:a16="http://schemas.microsoft.com/office/drawing/2014/main" id="{BF10E488-035A-407A-8396-25D9BFAAF039}"/>
              </a:ext>
            </a:extLst>
          </p:cNvPr>
          <p:cNvSpPr>
            <a:spLocks noGrp="1"/>
          </p:cNvSpPr>
          <p:nvPr>
            <p:ph idx="1"/>
          </p:nvPr>
        </p:nvSpPr>
        <p:spPr>
          <a:xfrm>
            <a:off x="1371600" y="1487557"/>
            <a:ext cx="9601200" cy="4860234"/>
          </a:xfrm>
        </p:spPr>
        <p:txBody>
          <a:bodyPr/>
          <a:lstStyle/>
          <a:p>
            <a:pPr marL="0" indent="0">
              <a:buNone/>
            </a:pPr>
            <a:r>
              <a:rPr lang="en-US" b="1" dirty="0"/>
              <a:t>When can our school run an Overtime Athletics program?</a:t>
            </a:r>
            <a:r>
              <a:rPr lang="en-US" dirty="0"/>
              <a:t> </a:t>
            </a:r>
          </a:p>
          <a:p>
            <a:r>
              <a:rPr lang="en-US" dirty="0"/>
              <a:t>Overtime Athletics runs fall, winter and spring sessions for a period of 4-12 weeks. Each program is one hour in length once a week after school. Your school chooses the start time of the program and the weeks that the program will run. </a:t>
            </a:r>
          </a:p>
          <a:p>
            <a:pPr marL="0" indent="0">
              <a:buNone/>
            </a:pPr>
            <a:r>
              <a:rPr lang="en-US" b="1" dirty="0"/>
              <a:t>What is the minimum and maximum enrollment for each program?</a:t>
            </a:r>
            <a:r>
              <a:rPr lang="en-US" dirty="0"/>
              <a:t> </a:t>
            </a:r>
          </a:p>
          <a:p>
            <a:r>
              <a:rPr lang="en-US" dirty="0"/>
              <a:t>This depends on a variety of factors; mainly what type of space is available. Our minimum enrollment for each program is 10 kids, and our maximum is around 30. If there is ample space, we may be able to accommodate more than 30 participants.</a:t>
            </a:r>
          </a:p>
          <a:p>
            <a:pPr marL="0" indent="0">
              <a:buNone/>
            </a:pPr>
            <a:r>
              <a:rPr lang="en-US" b="1" dirty="0"/>
              <a:t>How many programs can our school sign up for?</a:t>
            </a:r>
            <a:r>
              <a:rPr lang="en-US" dirty="0"/>
              <a:t> </a:t>
            </a:r>
          </a:p>
          <a:p>
            <a:r>
              <a:rPr lang="en-US" dirty="0"/>
              <a:t>Depending on what space is available during the week, you can sign up for as many as you wish! If you want a program and you have the space, Overtime Athletics can accommodate your needs.</a:t>
            </a:r>
          </a:p>
          <a:p>
            <a:endParaRPr lang="en-US" dirty="0"/>
          </a:p>
        </p:txBody>
      </p:sp>
    </p:spTree>
    <p:extLst>
      <p:ext uri="{BB962C8B-B14F-4D97-AF65-F5344CB8AC3E}">
        <p14:creationId xmlns:p14="http://schemas.microsoft.com/office/powerpoint/2010/main" val="1819163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236D09-C2F7-4C4D-9209-569E261060EF}"/>
              </a:ext>
            </a:extLst>
          </p:cNvPr>
          <p:cNvSpPr>
            <a:spLocks noGrp="1"/>
          </p:cNvSpPr>
          <p:nvPr>
            <p:ph idx="1"/>
          </p:nvPr>
        </p:nvSpPr>
        <p:spPr>
          <a:xfrm>
            <a:off x="1159566" y="404190"/>
            <a:ext cx="9601200" cy="6023113"/>
          </a:xfrm>
        </p:spPr>
        <p:txBody>
          <a:bodyPr/>
          <a:lstStyle/>
          <a:p>
            <a:pPr marL="0" indent="0">
              <a:buNone/>
            </a:pPr>
            <a:r>
              <a:rPr lang="en-US" b="1" dirty="0"/>
              <a:t>Does Overtime Athletics separate the participants by grade level?</a:t>
            </a:r>
            <a:r>
              <a:rPr lang="en-US" dirty="0"/>
              <a:t> </a:t>
            </a:r>
          </a:p>
          <a:p>
            <a:r>
              <a:rPr lang="en-US" dirty="0"/>
              <a:t>Yes. Overtime Athletics separates the groups into K - 2nd and 3rd - 5th grades, or 1st - 3rd and 4th - 6th grades. Overtime Athletics can also provide a class just for the Kindergarten students.</a:t>
            </a:r>
          </a:p>
          <a:p>
            <a:pPr marL="0" indent="0">
              <a:buNone/>
            </a:pPr>
            <a:r>
              <a:rPr lang="en-US" b="1" dirty="0"/>
              <a:t>Does our school need to provide parent/teacher volunteers?</a:t>
            </a:r>
            <a:r>
              <a:rPr lang="en-US" dirty="0"/>
              <a:t> </a:t>
            </a:r>
          </a:p>
          <a:p>
            <a:r>
              <a:rPr lang="en-US" dirty="0"/>
              <a:t>No. Overtime Athletics provides the Instructor/s for each class.</a:t>
            </a:r>
          </a:p>
          <a:p>
            <a:pPr marL="0" indent="0">
              <a:buNone/>
            </a:pPr>
            <a:r>
              <a:rPr lang="en-US" b="1" dirty="0"/>
              <a:t>Does Overtime Athletics provide information that can be given to parents and children?</a:t>
            </a:r>
            <a:r>
              <a:rPr lang="en-US" dirty="0"/>
              <a:t> </a:t>
            </a:r>
          </a:p>
          <a:p>
            <a:r>
              <a:rPr lang="en-US" dirty="0"/>
              <a:t>Yes. We provide the school with copies of our brochure, a blurb for the newsletter/brochure, and flyers/postcards describing what programs are available.</a:t>
            </a:r>
          </a:p>
          <a:p>
            <a:pPr marL="0" indent="0">
              <a:buNone/>
            </a:pPr>
            <a:r>
              <a:rPr lang="en-US" b="1" dirty="0"/>
              <a:t>Our school already has after school programs with the YMCA, Parks and Rec, SACC, and general after care. Can we still schedule an Overtime Athletics program?</a:t>
            </a:r>
            <a:r>
              <a:rPr lang="en-US" dirty="0"/>
              <a:t> </a:t>
            </a:r>
          </a:p>
          <a:p>
            <a:r>
              <a:rPr lang="en-US" dirty="0"/>
              <a:t>Yes! We run our programs anywhere from the gym, to a field, blacktop, cafeteria, and even classrooms. The Director in your area will help you decide the appropriate space for the class you want to offer.</a:t>
            </a:r>
          </a:p>
          <a:p>
            <a:endParaRPr lang="en-US" dirty="0"/>
          </a:p>
        </p:txBody>
      </p:sp>
    </p:spTree>
    <p:extLst>
      <p:ext uri="{BB962C8B-B14F-4D97-AF65-F5344CB8AC3E}">
        <p14:creationId xmlns:p14="http://schemas.microsoft.com/office/powerpoint/2010/main" val="2260738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543D-2EC2-4CB4-829C-B24FDF460BEB}"/>
              </a:ext>
            </a:extLst>
          </p:cNvPr>
          <p:cNvSpPr>
            <a:spLocks noGrp="1"/>
          </p:cNvSpPr>
          <p:nvPr>
            <p:ph type="title"/>
          </p:nvPr>
        </p:nvSpPr>
        <p:spPr>
          <a:xfrm>
            <a:off x="1371600" y="685800"/>
            <a:ext cx="9601200" cy="824948"/>
          </a:xfrm>
        </p:spPr>
        <p:txBody>
          <a:bodyPr/>
          <a:lstStyle/>
          <a:p>
            <a:r>
              <a:rPr lang="en-US" dirty="0">
                <a:latin typeface="Arial Black" panose="020B0A04020102020204" pitchFamily="34" charset="0"/>
              </a:rPr>
              <a:t>Promoting OTA’s Service </a:t>
            </a:r>
          </a:p>
        </p:txBody>
      </p:sp>
      <p:sp>
        <p:nvSpPr>
          <p:cNvPr id="3" name="Content Placeholder 2">
            <a:extLst>
              <a:ext uri="{FF2B5EF4-FFF2-40B4-BE49-F238E27FC236}">
                <a16:creationId xmlns:a16="http://schemas.microsoft.com/office/drawing/2014/main" id="{71B0FBB2-87FB-4DB8-8A57-103FC0671A54}"/>
              </a:ext>
            </a:extLst>
          </p:cNvPr>
          <p:cNvSpPr>
            <a:spLocks noGrp="1"/>
          </p:cNvSpPr>
          <p:nvPr>
            <p:ph idx="1"/>
          </p:nvPr>
        </p:nvSpPr>
        <p:spPr>
          <a:xfrm>
            <a:off x="1371600" y="1638299"/>
            <a:ext cx="9601200" cy="4722743"/>
          </a:xfrm>
        </p:spPr>
        <p:txBody>
          <a:bodyPr/>
          <a:lstStyle/>
          <a:p>
            <a:r>
              <a:rPr lang="en-US" dirty="0"/>
              <a:t>Curriculum focuses on getting kids moving and having fun</a:t>
            </a:r>
          </a:p>
          <a:p>
            <a:r>
              <a:rPr lang="en-US" dirty="0"/>
              <a:t>OTA Provides Equipment</a:t>
            </a:r>
          </a:p>
          <a:p>
            <a:r>
              <a:rPr lang="en-US" dirty="0"/>
              <a:t>Classes are held at the school – safe and familiar space for students</a:t>
            </a:r>
          </a:p>
          <a:p>
            <a:r>
              <a:rPr lang="en-US" dirty="0"/>
              <a:t>Instructors are trained and have cleared a background check</a:t>
            </a:r>
          </a:p>
          <a:p>
            <a:r>
              <a:rPr lang="en-US" dirty="0"/>
              <a:t>Classes are grade level appropriate</a:t>
            </a:r>
          </a:p>
          <a:p>
            <a:r>
              <a:rPr lang="en-US" dirty="0"/>
              <a:t>Wide selection of activities in our Program Catalogue</a:t>
            </a:r>
          </a:p>
          <a:p>
            <a:r>
              <a:rPr lang="en-US" dirty="0"/>
              <a:t>Skill Development and Game Play</a:t>
            </a:r>
          </a:p>
          <a:p>
            <a:r>
              <a:rPr lang="en-US" dirty="0"/>
              <a:t>Sportsmanship and Teamwork Focus</a:t>
            </a:r>
          </a:p>
          <a:p>
            <a:r>
              <a:rPr lang="en-US" dirty="0"/>
              <a:t>Make new friends, play with old ones</a:t>
            </a:r>
          </a:p>
          <a:p>
            <a:r>
              <a:rPr lang="en-US" dirty="0"/>
              <a:t>Flexible and friendly service </a:t>
            </a:r>
          </a:p>
        </p:txBody>
      </p:sp>
    </p:spTree>
    <p:extLst>
      <p:ext uri="{BB962C8B-B14F-4D97-AF65-F5344CB8AC3E}">
        <p14:creationId xmlns:p14="http://schemas.microsoft.com/office/powerpoint/2010/main" val="2813077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6AAD-8A17-4EBD-91FF-A23929693539}"/>
              </a:ext>
            </a:extLst>
          </p:cNvPr>
          <p:cNvSpPr>
            <a:spLocks noGrp="1"/>
          </p:cNvSpPr>
          <p:nvPr>
            <p:ph type="title"/>
          </p:nvPr>
        </p:nvSpPr>
        <p:spPr/>
        <p:txBody>
          <a:bodyPr/>
          <a:lstStyle/>
          <a:p>
            <a:pPr algn="ctr"/>
            <a:r>
              <a:rPr lang="en-US" dirty="0">
                <a:latin typeface="Arial Black" panose="020B0A04020102020204" pitchFamily="34" charset="0"/>
              </a:rPr>
              <a:t>The Process to Become a Partner</a:t>
            </a:r>
          </a:p>
        </p:txBody>
      </p:sp>
      <p:sp>
        <p:nvSpPr>
          <p:cNvPr id="3" name="Content Placeholder 2">
            <a:extLst>
              <a:ext uri="{FF2B5EF4-FFF2-40B4-BE49-F238E27FC236}">
                <a16:creationId xmlns:a16="http://schemas.microsoft.com/office/drawing/2014/main" id="{EFB09950-7B2C-4F62-B033-A3175F1570CB}"/>
              </a:ext>
            </a:extLst>
          </p:cNvPr>
          <p:cNvSpPr>
            <a:spLocks noGrp="1"/>
          </p:cNvSpPr>
          <p:nvPr>
            <p:ph sz="half" idx="1"/>
          </p:nvPr>
        </p:nvSpPr>
        <p:spPr/>
        <p:txBody>
          <a:bodyPr>
            <a:normAutofit/>
          </a:bodyPr>
          <a:lstStyle/>
          <a:p>
            <a:r>
              <a:rPr lang="en-US" dirty="0"/>
              <a:t>School (Partner)</a:t>
            </a:r>
          </a:p>
          <a:p>
            <a:pPr lvl="1"/>
            <a:r>
              <a:rPr lang="en-US" dirty="0"/>
              <a:t>Choose Activity</a:t>
            </a:r>
          </a:p>
          <a:p>
            <a:pPr lvl="1"/>
            <a:r>
              <a:rPr lang="en-US" dirty="0"/>
              <a:t>Choose Day for Program</a:t>
            </a:r>
          </a:p>
          <a:p>
            <a:pPr lvl="1"/>
            <a:r>
              <a:rPr lang="en-US" dirty="0"/>
              <a:t>Choose Number of Weeks</a:t>
            </a:r>
          </a:p>
          <a:p>
            <a:pPr lvl="1"/>
            <a:r>
              <a:rPr lang="en-US" dirty="0"/>
              <a:t>Secure Space</a:t>
            </a:r>
          </a:p>
          <a:p>
            <a:pPr lvl="1"/>
            <a:endParaRPr lang="en-US" dirty="0"/>
          </a:p>
        </p:txBody>
      </p:sp>
      <p:sp>
        <p:nvSpPr>
          <p:cNvPr id="4" name="Content Placeholder 3">
            <a:extLst>
              <a:ext uri="{FF2B5EF4-FFF2-40B4-BE49-F238E27FC236}">
                <a16:creationId xmlns:a16="http://schemas.microsoft.com/office/drawing/2014/main" id="{EE4438B8-DAC8-4989-AA46-49E6D00678C0}"/>
              </a:ext>
            </a:extLst>
          </p:cNvPr>
          <p:cNvSpPr>
            <a:spLocks noGrp="1"/>
          </p:cNvSpPr>
          <p:nvPr>
            <p:ph sz="half" idx="2"/>
          </p:nvPr>
        </p:nvSpPr>
        <p:spPr>
          <a:xfrm>
            <a:off x="6525403" y="2285999"/>
            <a:ext cx="4447786" cy="3886201"/>
          </a:xfrm>
        </p:spPr>
        <p:txBody>
          <a:bodyPr>
            <a:normAutofit/>
          </a:bodyPr>
          <a:lstStyle/>
          <a:p>
            <a:r>
              <a:rPr lang="en-US" dirty="0"/>
              <a:t>Overtime Athletics </a:t>
            </a:r>
          </a:p>
          <a:p>
            <a:pPr lvl="1"/>
            <a:r>
              <a:rPr lang="en-US" dirty="0"/>
              <a:t>Create and Provide copies to schools for distribution to families</a:t>
            </a:r>
          </a:p>
          <a:p>
            <a:pPr lvl="1"/>
            <a:r>
              <a:rPr lang="en-US" dirty="0"/>
              <a:t>Set up registration for parents to sign up students</a:t>
            </a:r>
          </a:p>
          <a:p>
            <a:pPr lvl="1"/>
            <a:r>
              <a:rPr lang="en-US" dirty="0"/>
              <a:t>Provide roster to school once registration closes</a:t>
            </a:r>
          </a:p>
          <a:p>
            <a:pPr lvl="1"/>
            <a:r>
              <a:rPr lang="en-US" dirty="0"/>
              <a:t>Send welcome email to families prior to first day of program</a:t>
            </a:r>
          </a:p>
        </p:txBody>
      </p:sp>
    </p:spTree>
    <p:extLst>
      <p:ext uri="{BB962C8B-B14F-4D97-AF65-F5344CB8AC3E}">
        <p14:creationId xmlns:p14="http://schemas.microsoft.com/office/powerpoint/2010/main" val="100699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A25C-C7D0-467B-8206-DED87A5A1D0A}"/>
              </a:ext>
            </a:extLst>
          </p:cNvPr>
          <p:cNvSpPr>
            <a:spLocks noGrp="1"/>
          </p:cNvSpPr>
          <p:nvPr>
            <p:ph type="title"/>
          </p:nvPr>
        </p:nvSpPr>
        <p:spPr>
          <a:xfrm>
            <a:off x="1371600" y="685800"/>
            <a:ext cx="9601200" cy="1368287"/>
          </a:xfrm>
        </p:spPr>
        <p:txBody>
          <a:bodyPr/>
          <a:lstStyle/>
          <a:p>
            <a:pPr algn="ctr"/>
            <a:r>
              <a:rPr lang="en-US" dirty="0">
                <a:latin typeface="Arial Black" panose="020B0A04020102020204" pitchFamily="34" charset="0"/>
              </a:rPr>
              <a:t>Confirming Program Details:</a:t>
            </a:r>
            <a:br>
              <a:rPr lang="en-US" dirty="0">
                <a:latin typeface="Arial Black" panose="020B0A04020102020204" pitchFamily="34" charset="0"/>
              </a:rPr>
            </a:br>
            <a:r>
              <a:rPr lang="en-US" dirty="0">
                <a:latin typeface="Arial Black" panose="020B0A04020102020204" pitchFamily="34" charset="0"/>
              </a:rPr>
              <a:t>What to Know </a:t>
            </a:r>
          </a:p>
        </p:txBody>
      </p:sp>
      <p:sp>
        <p:nvSpPr>
          <p:cNvPr id="3" name="Content Placeholder 2">
            <a:extLst>
              <a:ext uri="{FF2B5EF4-FFF2-40B4-BE49-F238E27FC236}">
                <a16:creationId xmlns:a16="http://schemas.microsoft.com/office/drawing/2014/main" id="{690E1586-C27A-4837-9B65-876F3EECB75C}"/>
              </a:ext>
            </a:extLst>
          </p:cNvPr>
          <p:cNvSpPr>
            <a:spLocks noGrp="1"/>
          </p:cNvSpPr>
          <p:nvPr>
            <p:ph sz="half" idx="1"/>
          </p:nvPr>
        </p:nvSpPr>
        <p:spPr>
          <a:xfrm>
            <a:off x="1371600" y="2054087"/>
            <a:ext cx="4447786" cy="4426226"/>
          </a:xfrm>
        </p:spPr>
        <p:txBody>
          <a:bodyPr>
            <a:normAutofit lnSpcReduction="10000"/>
          </a:bodyPr>
          <a:lstStyle/>
          <a:p>
            <a:pPr marL="0" indent="0">
              <a:buNone/>
            </a:pPr>
            <a:r>
              <a:rPr lang="en-US" b="1" u="sng" dirty="0"/>
              <a:t>Communicating with Partners</a:t>
            </a:r>
            <a:r>
              <a:rPr lang="en-US" u="sng" dirty="0"/>
              <a:t>:</a:t>
            </a:r>
          </a:p>
          <a:p>
            <a:r>
              <a:rPr lang="en-US" dirty="0"/>
              <a:t>Can we handout flyers to schools?</a:t>
            </a:r>
          </a:p>
          <a:p>
            <a:r>
              <a:rPr lang="en-US" dirty="0"/>
              <a:t>Do we submit a Program Description?</a:t>
            </a:r>
          </a:p>
          <a:p>
            <a:r>
              <a:rPr lang="en-US" dirty="0"/>
              <a:t>Who handles the registration process?</a:t>
            </a:r>
          </a:p>
          <a:p>
            <a:r>
              <a:rPr lang="en-US" dirty="0"/>
              <a:t>When does registration close?</a:t>
            </a:r>
          </a:p>
          <a:p>
            <a:pPr marL="0" indent="0">
              <a:buNone/>
            </a:pPr>
            <a:endParaRPr lang="en-US" dirty="0"/>
          </a:p>
          <a:p>
            <a:pPr marL="0" indent="0">
              <a:buNone/>
            </a:pPr>
            <a:r>
              <a:rPr lang="en-US" b="1" i="1" dirty="0"/>
              <a:t>*Confirmation emails and Paper Trails that address the information outlined here is essential between OTA and Partner Contact to maintain organization</a:t>
            </a:r>
          </a:p>
        </p:txBody>
      </p:sp>
      <p:sp>
        <p:nvSpPr>
          <p:cNvPr id="4" name="Content Placeholder 3">
            <a:extLst>
              <a:ext uri="{FF2B5EF4-FFF2-40B4-BE49-F238E27FC236}">
                <a16:creationId xmlns:a16="http://schemas.microsoft.com/office/drawing/2014/main" id="{4ECC3030-71ED-470D-964B-8A5B420391E4}"/>
              </a:ext>
            </a:extLst>
          </p:cNvPr>
          <p:cNvSpPr>
            <a:spLocks noGrp="1"/>
          </p:cNvSpPr>
          <p:nvPr>
            <p:ph sz="half" idx="2"/>
          </p:nvPr>
        </p:nvSpPr>
        <p:spPr>
          <a:xfrm>
            <a:off x="6525014" y="2113721"/>
            <a:ext cx="4447786" cy="4227446"/>
          </a:xfrm>
        </p:spPr>
        <p:txBody>
          <a:bodyPr>
            <a:normAutofit lnSpcReduction="10000"/>
          </a:bodyPr>
          <a:lstStyle/>
          <a:p>
            <a:pPr marL="0" indent="0">
              <a:buNone/>
            </a:pPr>
            <a:r>
              <a:rPr lang="en-US" b="1" u="sng" dirty="0"/>
              <a:t>Important Info To Know:</a:t>
            </a:r>
          </a:p>
          <a:p>
            <a:r>
              <a:rPr lang="en-US" dirty="0"/>
              <a:t>Participating Grades</a:t>
            </a:r>
          </a:p>
          <a:p>
            <a:r>
              <a:rPr lang="en-US" dirty="0"/>
              <a:t>Days – Dates – Times </a:t>
            </a:r>
          </a:p>
          <a:p>
            <a:r>
              <a:rPr lang="en-US" dirty="0"/>
              <a:t>Enrollment Minimum/Maximum</a:t>
            </a:r>
          </a:p>
          <a:p>
            <a:r>
              <a:rPr lang="en-US" dirty="0"/>
              <a:t>Enrollment Number</a:t>
            </a:r>
          </a:p>
          <a:p>
            <a:r>
              <a:rPr lang="en-US" dirty="0"/>
              <a:t>Participation Fee</a:t>
            </a:r>
          </a:p>
          <a:p>
            <a:r>
              <a:rPr lang="en-US" dirty="0"/>
              <a:t>Instructor Clearance Guidelines</a:t>
            </a:r>
          </a:p>
          <a:p>
            <a:r>
              <a:rPr lang="en-US" dirty="0"/>
              <a:t>Payment Timeline (if there wasn’t online registration</a:t>
            </a:r>
          </a:p>
          <a:p>
            <a:pPr marL="0" indent="0">
              <a:buNone/>
            </a:pPr>
            <a:endParaRPr lang="en-US" dirty="0"/>
          </a:p>
        </p:txBody>
      </p:sp>
    </p:spTree>
    <p:extLst>
      <p:ext uri="{BB962C8B-B14F-4D97-AF65-F5344CB8AC3E}">
        <p14:creationId xmlns:p14="http://schemas.microsoft.com/office/powerpoint/2010/main" val="1704184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315F-A346-40DD-8A3C-71ADA00ABEC8}"/>
              </a:ext>
            </a:extLst>
          </p:cNvPr>
          <p:cNvSpPr>
            <a:spLocks noGrp="1"/>
          </p:cNvSpPr>
          <p:nvPr>
            <p:ph type="title"/>
          </p:nvPr>
        </p:nvSpPr>
        <p:spPr/>
        <p:txBody>
          <a:bodyPr/>
          <a:lstStyle/>
          <a:p>
            <a:r>
              <a:rPr lang="en-US" dirty="0">
                <a:latin typeface="Arial Black" panose="020B0A04020102020204" pitchFamily="34" charset="0"/>
              </a:rPr>
              <a:t>The Perfect Program</a:t>
            </a:r>
          </a:p>
        </p:txBody>
      </p:sp>
      <p:sp>
        <p:nvSpPr>
          <p:cNvPr id="3" name="Text Placeholder 2">
            <a:extLst>
              <a:ext uri="{FF2B5EF4-FFF2-40B4-BE49-F238E27FC236}">
                <a16:creationId xmlns:a16="http://schemas.microsoft.com/office/drawing/2014/main" id="{93D1AD31-2202-42A6-B45A-5C37A5D244DA}"/>
              </a:ext>
            </a:extLst>
          </p:cNvPr>
          <p:cNvSpPr>
            <a:spLocks noGrp="1"/>
          </p:cNvSpPr>
          <p:nvPr>
            <p:ph type="body" idx="1"/>
          </p:nvPr>
        </p:nvSpPr>
        <p:spPr/>
        <p:txBody>
          <a:bodyPr>
            <a:normAutofit/>
          </a:bodyPr>
          <a:lstStyle/>
          <a:p>
            <a:r>
              <a:rPr lang="en-US" sz="4000" dirty="0">
                <a:latin typeface="Arial Black" panose="020B0A04020102020204" pitchFamily="34" charset="0"/>
              </a:rPr>
              <a:t>“The Goal”</a:t>
            </a:r>
          </a:p>
        </p:txBody>
      </p:sp>
    </p:spTree>
    <p:extLst>
      <p:ext uri="{BB962C8B-B14F-4D97-AF65-F5344CB8AC3E}">
        <p14:creationId xmlns:p14="http://schemas.microsoft.com/office/powerpoint/2010/main" val="331250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F8AE0-E510-4734-9E94-D6BB2C0F433C}"/>
              </a:ext>
            </a:extLst>
          </p:cNvPr>
          <p:cNvSpPr>
            <a:spLocks noGrp="1"/>
          </p:cNvSpPr>
          <p:nvPr>
            <p:ph type="title"/>
          </p:nvPr>
        </p:nvSpPr>
        <p:spPr/>
        <p:txBody>
          <a:bodyPr/>
          <a:lstStyle/>
          <a:p>
            <a:r>
              <a:rPr lang="en-US" dirty="0">
                <a:latin typeface="Arial Black" panose="020B0A04020102020204" pitchFamily="34" charset="0"/>
              </a:rPr>
              <a:t>Program Catalogue</a:t>
            </a:r>
          </a:p>
        </p:txBody>
      </p:sp>
      <p:sp>
        <p:nvSpPr>
          <p:cNvPr id="3" name="Content Placeholder 2">
            <a:extLst>
              <a:ext uri="{FF2B5EF4-FFF2-40B4-BE49-F238E27FC236}">
                <a16:creationId xmlns:a16="http://schemas.microsoft.com/office/drawing/2014/main" id="{B23CA13C-6A2C-4E02-951C-678A8F392388}"/>
              </a:ext>
            </a:extLst>
          </p:cNvPr>
          <p:cNvSpPr>
            <a:spLocks noGrp="1"/>
          </p:cNvSpPr>
          <p:nvPr>
            <p:ph idx="1"/>
          </p:nvPr>
        </p:nvSpPr>
        <p:spPr>
          <a:xfrm>
            <a:off x="1371600" y="1917511"/>
            <a:ext cx="9601200" cy="3581400"/>
          </a:xfrm>
        </p:spPr>
        <p:txBody>
          <a:bodyPr>
            <a:normAutofit lnSpcReduction="10000"/>
          </a:bodyPr>
          <a:lstStyle/>
          <a:p>
            <a:r>
              <a:rPr lang="en-US" dirty="0"/>
              <a:t>Franchisees should know the Program Catalogue backwards and forwards.  It is the bases of our service.  Understanding how to describe, market, sell, and answer questions from Partnering Contacts (PTA Coordinators, Principals, Youth Directors, Sports Departments, etc.) is essential.  Just telling someone what is in the program description is not sufficient.</a:t>
            </a:r>
          </a:p>
          <a:p>
            <a:r>
              <a:rPr lang="en-US" dirty="0"/>
              <a:t>Understanding that customers expectations will stem from what is described in a program description is the first step in avoiding a service issue.  </a:t>
            </a:r>
          </a:p>
          <a:p>
            <a:r>
              <a:rPr lang="en-US" b="1" dirty="0"/>
              <a:t>You must provide participants and families what was sold to them.</a:t>
            </a:r>
          </a:p>
          <a:p>
            <a:r>
              <a:rPr lang="en-US" dirty="0"/>
              <a:t>Our Program Catalogue for organizational purposes and ease of description is split up into categories: “WINNNERS”, “CLASSIC”, and “FAVORITES”</a:t>
            </a:r>
          </a:p>
          <a:p>
            <a:r>
              <a:rPr lang="en-US" i="1" dirty="0"/>
              <a:t>NOTE: Refer to Catalogue to review Program Descriptions</a:t>
            </a:r>
          </a:p>
        </p:txBody>
      </p:sp>
    </p:spTree>
    <p:extLst>
      <p:ext uri="{BB962C8B-B14F-4D97-AF65-F5344CB8AC3E}">
        <p14:creationId xmlns:p14="http://schemas.microsoft.com/office/powerpoint/2010/main" val="2164982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E8D4-CC92-46EE-8560-E19C10621875}"/>
              </a:ext>
            </a:extLst>
          </p:cNvPr>
          <p:cNvSpPr>
            <a:spLocks noGrp="1"/>
          </p:cNvSpPr>
          <p:nvPr>
            <p:ph type="title"/>
          </p:nvPr>
        </p:nvSpPr>
        <p:spPr/>
        <p:txBody>
          <a:bodyPr/>
          <a:lstStyle/>
          <a:p>
            <a:r>
              <a:rPr lang="en-US" dirty="0">
                <a:latin typeface="Arial Black" panose="020B0A04020102020204" pitchFamily="34" charset="0"/>
              </a:rPr>
              <a:t>Understanding Customer Expectations</a:t>
            </a:r>
          </a:p>
        </p:txBody>
      </p:sp>
      <p:sp>
        <p:nvSpPr>
          <p:cNvPr id="3" name="Content Placeholder 2">
            <a:extLst>
              <a:ext uri="{FF2B5EF4-FFF2-40B4-BE49-F238E27FC236}">
                <a16:creationId xmlns:a16="http://schemas.microsoft.com/office/drawing/2014/main" id="{3FFAE368-2EFB-4F16-BAD2-D40B936D6348}"/>
              </a:ext>
            </a:extLst>
          </p:cNvPr>
          <p:cNvSpPr>
            <a:spLocks noGrp="1"/>
          </p:cNvSpPr>
          <p:nvPr>
            <p:ph idx="1"/>
          </p:nvPr>
        </p:nvSpPr>
        <p:spPr>
          <a:xfrm>
            <a:off x="1371600" y="2285999"/>
            <a:ext cx="9601200" cy="4326835"/>
          </a:xfrm>
        </p:spPr>
        <p:txBody>
          <a:bodyPr/>
          <a:lstStyle/>
          <a:p>
            <a:r>
              <a:rPr lang="en-US" dirty="0"/>
              <a:t>OTA has created a “Customer Bill of Rights” to help our organization understand, prepare for, and respond to the expectations from our Partnering Schools and Organizations, Parents, and Kids.  Franchisees should review these expectations regularly until a level of expertise has been achieved.</a:t>
            </a:r>
          </a:p>
          <a:p>
            <a:r>
              <a:rPr lang="en-US" dirty="0"/>
              <a:t>Striving for perfection is something that leads to greater profitability.</a:t>
            </a:r>
          </a:p>
          <a:p>
            <a:r>
              <a:rPr lang="en-US" dirty="0"/>
              <a:t>Reviewing and understanding the factors relating to providing a “perfect program” is an essential step in customer service.</a:t>
            </a:r>
          </a:p>
          <a:p>
            <a:r>
              <a:rPr lang="en-US" dirty="0"/>
              <a:t>You will notice that MOST of the checklist that follows pertains to the </a:t>
            </a:r>
            <a:r>
              <a:rPr lang="en-US" u="sng" dirty="0"/>
              <a:t>preparation</a:t>
            </a:r>
            <a:r>
              <a:rPr lang="en-US" dirty="0"/>
              <a:t> and </a:t>
            </a:r>
            <a:r>
              <a:rPr lang="en-US" u="sng" dirty="0"/>
              <a:t>organization</a:t>
            </a:r>
            <a:r>
              <a:rPr lang="en-US" dirty="0"/>
              <a:t> of providing a program, much of which doesn’t have anything to do with actually working with and coaching the participants.</a:t>
            </a:r>
          </a:p>
          <a:p>
            <a:r>
              <a:rPr lang="en-US" dirty="0"/>
              <a:t>Participant experience of course is the centerpiece of youth programming, without providing a positive experience, nothing else is achievable in the long run.</a:t>
            </a:r>
          </a:p>
          <a:p>
            <a:endParaRPr lang="en-US" dirty="0"/>
          </a:p>
          <a:p>
            <a:endParaRPr lang="en-US" dirty="0"/>
          </a:p>
        </p:txBody>
      </p:sp>
    </p:spTree>
    <p:extLst>
      <p:ext uri="{BB962C8B-B14F-4D97-AF65-F5344CB8AC3E}">
        <p14:creationId xmlns:p14="http://schemas.microsoft.com/office/powerpoint/2010/main" val="4086128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9954-5D6B-418F-9F54-9CD899D8AA97}"/>
              </a:ext>
            </a:extLst>
          </p:cNvPr>
          <p:cNvSpPr>
            <a:spLocks noGrp="1"/>
          </p:cNvSpPr>
          <p:nvPr>
            <p:ph type="title"/>
          </p:nvPr>
        </p:nvSpPr>
        <p:spPr>
          <a:xfrm>
            <a:off x="1371600" y="685800"/>
            <a:ext cx="9601200" cy="1262270"/>
          </a:xfrm>
        </p:spPr>
        <p:txBody>
          <a:bodyPr>
            <a:normAutofit/>
          </a:bodyPr>
          <a:lstStyle/>
          <a:p>
            <a:pPr algn="ctr"/>
            <a:r>
              <a:rPr lang="en-US" sz="2800" dirty="0">
                <a:latin typeface="Arial Black" panose="020B0A04020102020204" pitchFamily="34" charset="0"/>
              </a:rPr>
              <a:t>The Checklist for determining </a:t>
            </a:r>
            <a:br>
              <a:rPr lang="en-US" sz="2800" dirty="0">
                <a:latin typeface="Arial Black" panose="020B0A04020102020204" pitchFamily="34" charset="0"/>
              </a:rPr>
            </a:br>
            <a:r>
              <a:rPr lang="en-US" sz="2800" dirty="0">
                <a:latin typeface="Arial Black" panose="020B0A04020102020204" pitchFamily="34" charset="0"/>
              </a:rPr>
              <a:t>whether we provided a </a:t>
            </a:r>
            <a:br>
              <a:rPr lang="en-US" sz="2800" dirty="0">
                <a:latin typeface="Arial Black" panose="020B0A04020102020204" pitchFamily="34" charset="0"/>
              </a:rPr>
            </a:br>
            <a:r>
              <a:rPr lang="en-US" sz="2800" dirty="0">
                <a:latin typeface="Arial Black" panose="020B0A04020102020204" pitchFamily="34" charset="0"/>
              </a:rPr>
              <a:t>“perfect program”</a:t>
            </a:r>
            <a:endParaRPr lang="en-US" sz="2800" dirty="0"/>
          </a:p>
        </p:txBody>
      </p:sp>
      <p:sp>
        <p:nvSpPr>
          <p:cNvPr id="3" name="Content Placeholder 2">
            <a:extLst>
              <a:ext uri="{FF2B5EF4-FFF2-40B4-BE49-F238E27FC236}">
                <a16:creationId xmlns:a16="http://schemas.microsoft.com/office/drawing/2014/main" id="{79EA358D-90A6-4D07-87C8-FC3DD1C87779}"/>
              </a:ext>
            </a:extLst>
          </p:cNvPr>
          <p:cNvSpPr>
            <a:spLocks noGrp="1"/>
          </p:cNvSpPr>
          <p:nvPr>
            <p:ph sz="half" idx="1"/>
          </p:nvPr>
        </p:nvSpPr>
        <p:spPr>
          <a:xfrm>
            <a:off x="1371600" y="1948070"/>
            <a:ext cx="4591878" cy="4678017"/>
          </a:xfrm>
        </p:spPr>
        <p:txBody>
          <a:bodyPr>
            <a:normAutofit/>
          </a:bodyPr>
          <a:lstStyle/>
          <a:p>
            <a:r>
              <a:rPr lang="en-US" dirty="0"/>
              <a:t>Prepared Attendance Sheets/Rosters</a:t>
            </a:r>
          </a:p>
          <a:p>
            <a:r>
              <a:rPr lang="en-US" dirty="0"/>
              <a:t>Qualified/Trained Instructors</a:t>
            </a:r>
          </a:p>
          <a:p>
            <a:r>
              <a:rPr lang="en-US" dirty="0"/>
              <a:t>Proper Coach/Participant Ratio</a:t>
            </a:r>
          </a:p>
          <a:p>
            <a:r>
              <a:rPr lang="en-US" dirty="0"/>
              <a:t>Proper Equipment </a:t>
            </a:r>
          </a:p>
          <a:p>
            <a:r>
              <a:rPr lang="en-US" dirty="0"/>
              <a:t>Proper Attire</a:t>
            </a:r>
          </a:p>
          <a:p>
            <a:r>
              <a:rPr lang="en-US" dirty="0"/>
              <a:t>Instructors Always on Time</a:t>
            </a:r>
          </a:p>
          <a:p>
            <a:r>
              <a:rPr lang="en-US" dirty="0"/>
              <a:t>Same Instructors Working Programs</a:t>
            </a:r>
          </a:p>
          <a:p>
            <a:r>
              <a:rPr lang="en-US" dirty="0"/>
              <a:t>Organized Arrival, Water, and Bathroom Breaks</a:t>
            </a:r>
          </a:p>
          <a:p>
            <a:r>
              <a:rPr lang="en-US" dirty="0"/>
              <a:t>Successful Dismissal Procedure</a:t>
            </a:r>
          </a:p>
          <a:p>
            <a:r>
              <a:rPr lang="en-US" dirty="0"/>
              <a:t>Respect for Facility and Clean Up</a:t>
            </a:r>
          </a:p>
        </p:txBody>
      </p:sp>
      <p:sp>
        <p:nvSpPr>
          <p:cNvPr id="4" name="Content Placeholder 3">
            <a:extLst>
              <a:ext uri="{FF2B5EF4-FFF2-40B4-BE49-F238E27FC236}">
                <a16:creationId xmlns:a16="http://schemas.microsoft.com/office/drawing/2014/main" id="{063F461A-CCC3-49FF-8F9D-21D2D8752822}"/>
              </a:ext>
            </a:extLst>
          </p:cNvPr>
          <p:cNvSpPr>
            <a:spLocks noGrp="1"/>
          </p:cNvSpPr>
          <p:nvPr>
            <p:ph sz="half" idx="2"/>
          </p:nvPr>
        </p:nvSpPr>
        <p:spPr>
          <a:xfrm>
            <a:off x="6525014" y="1948070"/>
            <a:ext cx="4447786" cy="4678017"/>
          </a:xfrm>
        </p:spPr>
        <p:txBody>
          <a:bodyPr>
            <a:normAutofit/>
          </a:bodyPr>
          <a:lstStyle/>
          <a:p>
            <a:r>
              <a:rPr lang="en-US" dirty="0"/>
              <a:t>Organized (PDC’s filled out)</a:t>
            </a:r>
          </a:p>
          <a:p>
            <a:r>
              <a:rPr lang="en-US" dirty="0"/>
              <a:t>Safe</a:t>
            </a:r>
          </a:p>
          <a:p>
            <a:r>
              <a:rPr lang="en-US" dirty="0"/>
              <a:t>Fun and Energetic </a:t>
            </a:r>
          </a:p>
          <a:p>
            <a:r>
              <a:rPr lang="en-US" dirty="0"/>
              <a:t>Teaching Skills</a:t>
            </a:r>
          </a:p>
          <a:p>
            <a:r>
              <a:rPr lang="en-US" dirty="0"/>
              <a:t>Playing Games/Scrimmages </a:t>
            </a:r>
          </a:p>
          <a:p>
            <a:r>
              <a:rPr lang="en-US" dirty="0"/>
              <a:t>Activity Offered Matches Program Description</a:t>
            </a:r>
          </a:p>
          <a:p>
            <a:r>
              <a:rPr lang="en-US" dirty="0"/>
              <a:t>Reporting Behavior or Injury Issues</a:t>
            </a:r>
          </a:p>
          <a:p>
            <a:r>
              <a:rPr lang="en-US" dirty="0"/>
              <a:t>Management Presence </a:t>
            </a:r>
          </a:p>
          <a:p>
            <a:r>
              <a:rPr lang="en-US" dirty="0"/>
              <a:t>Flexible Service</a:t>
            </a:r>
          </a:p>
          <a:p>
            <a:r>
              <a:rPr lang="en-US" dirty="0"/>
              <a:t>Professional and Friendly Service </a:t>
            </a:r>
          </a:p>
        </p:txBody>
      </p:sp>
    </p:spTree>
    <p:extLst>
      <p:ext uri="{BB962C8B-B14F-4D97-AF65-F5344CB8AC3E}">
        <p14:creationId xmlns:p14="http://schemas.microsoft.com/office/powerpoint/2010/main" val="336912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11FA-4A27-44C7-95EE-CE43871ADC54}"/>
              </a:ext>
            </a:extLst>
          </p:cNvPr>
          <p:cNvSpPr>
            <a:spLocks noGrp="1"/>
          </p:cNvSpPr>
          <p:nvPr>
            <p:ph type="title"/>
          </p:nvPr>
        </p:nvSpPr>
        <p:spPr/>
        <p:txBody>
          <a:bodyPr/>
          <a:lstStyle/>
          <a:p>
            <a:pPr algn="ctr"/>
            <a:r>
              <a:rPr lang="en-US" b="1" dirty="0">
                <a:latin typeface="Arial Black" panose="020B0A04020102020204" pitchFamily="34" charset="0"/>
              </a:rPr>
              <a:t>WINNERS: </a:t>
            </a:r>
            <a:br>
              <a:rPr lang="en-US" b="1" dirty="0">
                <a:latin typeface="Arial Black" panose="020B0A04020102020204" pitchFamily="34" charset="0"/>
              </a:rPr>
            </a:br>
            <a:r>
              <a:rPr lang="en-US" b="1" dirty="0">
                <a:latin typeface="Arial Black" panose="020B0A04020102020204" pitchFamily="34" charset="0"/>
              </a:rPr>
              <a:t>OTA’s most popular programs</a:t>
            </a:r>
          </a:p>
        </p:txBody>
      </p:sp>
      <p:sp>
        <p:nvSpPr>
          <p:cNvPr id="3" name="Content Placeholder 2">
            <a:extLst>
              <a:ext uri="{FF2B5EF4-FFF2-40B4-BE49-F238E27FC236}">
                <a16:creationId xmlns:a16="http://schemas.microsoft.com/office/drawing/2014/main" id="{9E8EFB42-E0B8-4866-8136-F638F16845EA}"/>
              </a:ext>
            </a:extLst>
          </p:cNvPr>
          <p:cNvSpPr>
            <a:spLocks noGrp="1"/>
          </p:cNvSpPr>
          <p:nvPr>
            <p:ph sz="half" idx="1"/>
          </p:nvPr>
        </p:nvSpPr>
        <p:spPr>
          <a:xfrm>
            <a:off x="1371600" y="2285999"/>
            <a:ext cx="4447786" cy="4181062"/>
          </a:xfrm>
        </p:spPr>
        <p:txBody>
          <a:bodyPr>
            <a:normAutofit fontScale="85000" lnSpcReduction="20000"/>
          </a:bodyPr>
          <a:lstStyle/>
          <a:p>
            <a:r>
              <a:rPr lang="en-US" b="1" u="sng" dirty="0"/>
              <a:t>Sports Spectacular Variety Program</a:t>
            </a:r>
          </a:p>
          <a:p>
            <a:pPr marL="0" indent="0">
              <a:buNone/>
            </a:pPr>
            <a:r>
              <a:rPr lang="en-US" sz="2100" dirty="0">
                <a:latin typeface="Arial" panose="020B0604020202020204" pitchFamily="34" charset="0"/>
                <a:cs typeface="Arial" panose="020B0604020202020204" pitchFamily="34" charset="0"/>
              </a:rPr>
              <a:t>Let’s Play!  Save the best for last by finishing up the school day with Sports Spectacular, a variety athletic program that features different sports throughout the session.  Participants will practice skills and play games in both traditional sports and playground favorites.  The Sports Spectacular Variety Program features the best “to-do” list ever – Basketball, Soccer, Flag Football, Kickball, Capture the Flag, </a:t>
            </a:r>
            <a:r>
              <a:rPr lang="en-US" sz="2100" dirty="0" err="1">
                <a:latin typeface="Arial" panose="020B0604020202020204" pitchFamily="34" charset="0"/>
                <a:cs typeface="Arial" panose="020B0604020202020204" pitchFamily="34" charset="0"/>
              </a:rPr>
              <a:t>Wiffle</a:t>
            </a:r>
            <a:r>
              <a:rPr lang="en-US" sz="2100" dirty="0">
                <a:latin typeface="Arial" panose="020B0604020202020204" pitchFamily="34" charset="0"/>
                <a:cs typeface="Arial" panose="020B0604020202020204" pitchFamily="34" charset="0"/>
              </a:rPr>
              <a:t> Ball, Bump and Bite, Knights and Dragons, Numbers Game, Tag Games, Safe Base and MORE!  OTA covers all the bases with our emphasis on playing, teamwork, sportsmanship, and fitness.  Don’t miss out on the FUN! </a:t>
            </a:r>
          </a:p>
          <a:p>
            <a:pPr marL="530352" lvl="1" indent="0">
              <a:buNone/>
            </a:pPr>
            <a:r>
              <a:rPr lang="en-US" dirty="0"/>
              <a:t> </a:t>
            </a:r>
          </a:p>
        </p:txBody>
      </p:sp>
      <p:sp>
        <p:nvSpPr>
          <p:cNvPr id="4" name="Content Placeholder 3">
            <a:extLst>
              <a:ext uri="{FF2B5EF4-FFF2-40B4-BE49-F238E27FC236}">
                <a16:creationId xmlns:a16="http://schemas.microsoft.com/office/drawing/2014/main" id="{C908C3BE-5BE1-4C09-B4C0-C2849F2C2DA5}"/>
              </a:ext>
            </a:extLst>
          </p:cNvPr>
          <p:cNvSpPr>
            <a:spLocks noGrp="1"/>
          </p:cNvSpPr>
          <p:nvPr>
            <p:ph sz="half" idx="2"/>
          </p:nvPr>
        </p:nvSpPr>
        <p:spPr>
          <a:xfrm>
            <a:off x="6525403" y="2285999"/>
            <a:ext cx="4447786" cy="4181062"/>
          </a:xfrm>
        </p:spPr>
        <p:txBody>
          <a:bodyPr>
            <a:normAutofit fontScale="85000" lnSpcReduction="20000"/>
          </a:bodyPr>
          <a:lstStyle/>
          <a:p>
            <a:r>
              <a:rPr lang="en-US" b="1" u="sng" dirty="0" err="1"/>
              <a:t>Gotime</a:t>
            </a:r>
            <a:r>
              <a:rPr lang="en-US" b="1" u="sng" dirty="0"/>
              <a:t> (Game Play and Scrimmaging)</a:t>
            </a:r>
          </a:p>
          <a:p>
            <a:pPr marL="0" indent="0">
              <a:buNone/>
            </a:pPr>
            <a:r>
              <a:rPr lang="en-US" sz="2100" dirty="0">
                <a:latin typeface="Arial" panose="020B0604020202020204" pitchFamily="34" charset="0"/>
                <a:cs typeface="Arial" panose="020B0604020202020204" pitchFamily="34" charset="0"/>
              </a:rPr>
              <a:t>Play Ball! Come join OTA for our ALL games ALL the time after school program. </a:t>
            </a:r>
            <a:r>
              <a:rPr lang="en-US" sz="2100" dirty="0" err="1">
                <a:latin typeface="Arial" panose="020B0604020202020204" pitchFamily="34" charset="0"/>
                <a:cs typeface="Arial" panose="020B0604020202020204" pitchFamily="34" charset="0"/>
              </a:rPr>
              <a:t>GOtime’s</a:t>
            </a:r>
            <a:r>
              <a:rPr lang="en-US" sz="2100" dirty="0">
                <a:latin typeface="Arial" panose="020B0604020202020204" pitchFamily="34" charset="0"/>
                <a:cs typeface="Arial" panose="020B0604020202020204" pitchFamily="34" charset="0"/>
              </a:rPr>
              <a:t> exclusive game-play format features a variety of sports (Basketball, Soccer, Flag Football, etc.) and will be structured as a REAL GAME from start to finish. Loosen up, warm-up, and choose up sides, then get ready to play! Coaches will organize each game to teach kids the rules of competition, team play, and sportsmanship. We have always believed athletes get better the more they play. Here is your chance! This organized scrimmage every week will give players the opportunity to test new skills and get more comfortable in game situations. Come be a part of our TEAM! </a:t>
            </a:r>
          </a:p>
          <a:p>
            <a:pPr marL="0" indent="0">
              <a:buNone/>
            </a:pPr>
            <a:endParaRPr lang="en-US" dirty="0"/>
          </a:p>
        </p:txBody>
      </p:sp>
    </p:spTree>
    <p:extLst>
      <p:ext uri="{BB962C8B-B14F-4D97-AF65-F5344CB8AC3E}">
        <p14:creationId xmlns:p14="http://schemas.microsoft.com/office/powerpoint/2010/main" val="222339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DC90-9611-4C29-AA4D-84313B641E89}"/>
              </a:ext>
            </a:extLst>
          </p:cNvPr>
          <p:cNvSpPr>
            <a:spLocks noGrp="1"/>
          </p:cNvSpPr>
          <p:nvPr>
            <p:ph type="title"/>
          </p:nvPr>
        </p:nvSpPr>
        <p:spPr/>
        <p:txBody>
          <a:bodyPr/>
          <a:lstStyle/>
          <a:p>
            <a:pPr algn="ctr"/>
            <a:r>
              <a:rPr lang="en-US" b="1" dirty="0">
                <a:latin typeface="Arial Black" panose="020B0A04020102020204" pitchFamily="34" charset="0"/>
              </a:rPr>
              <a:t>CLASSIC:</a:t>
            </a:r>
            <a:br>
              <a:rPr lang="en-US" b="1" dirty="0">
                <a:latin typeface="Arial Black" panose="020B0A04020102020204" pitchFamily="34" charset="0"/>
              </a:rPr>
            </a:br>
            <a:r>
              <a:rPr lang="en-US" b="1" dirty="0">
                <a:latin typeface="Arial Black" panose="020B0A04020102020204" pitchFamily="34" charset="0"/>
              </a:rPr>
              <a:t>Traditional Sports Offerings</a:t>
            </a:r>
          </a:p>
        </p:txBody>
      </p:sp>
      <p:sp>
        <p:nvSpPr>
          <p:cNvPr id="3" name="Content Placeholder 2">
            <a:extLst>
              <a:ext uri="{FF2B5EF4-FFF2-40B4-BE49-F238E27FC236}">
                <a16:creationId xmlns:a16="http://schemas.microsoft.com/office/drawing/2014/main" id="{6582AB76-B445-49A4-9299-6BA8FE874F45}"/>
              </a:ext>
            </a:extLst>
          </p:cNvPr>
          <p:cNvSpPr>
            <a:spLocks noGrp="1"/>
          </p:cNvSpPr>
          <p:nvPr>
            <p:ph sz="half" idx="1"/>
          </p:nvPr>
        </p:nvSpPr>
        <p:spPr/>
        <p:txBody>
          <a:bodyPr/>
          <a:lstStyle/>
          <a:p>
            <a:r>
              <a:rPr lang="en-US" dirty="0"/>
              <a:t>Fast Break Basketball</a:t>
            </a:r>
          </a:p>
          <a:p>
            <a:r>
              <a:rPr lang="en-US" dirty="0"/>
              <a:t>Shooting Stars Soccer</a:t>
            </a:r>
          </a:p>
          <a:p>
            <a:r>
              <a:rPr lang="en-US" dirty="0"/>
              <a:t>Go Long Flag Football</a:t>
            </a:r>
          </a:p>
          <a:p>
            <a:r>
              <a:rPr lang="en-US" dirty="0"/>
              <a:t>Big Swing </a:t>
            </a:r>
            <a:r>
              <a:rPr lang="en-US" dirty="0" err="1"/>
              <a:t>Wiffle</a:t>
            </a:r>
            <a:r>
              <a:rPr lang="en-US" dirty="0"/>
              <a:t> Ball</a:t>
            </a:r>
          </a:p>
        </p:txBody>
      </p:sp>
      <p:sp>
        <p:nvSpPr>
          <p:cNvPr id="4" name="Content Placeholder 3">
            <a:extLst>
              <a:ext uri="{FF2B5EF4-FFF2-40B4-BE49-F238E27FC236}">
                <a16:creationId xmlns:a16="http://schemas.microsoft.com/office/drawing/2014/main" id="{FD75BF4F-DF13-4031-8C88-2571CD164E0D}"/>
              </a:ext>
            </a:extLst>
          </p:cNvPr>
          <p:cNvSpPr>
            <a:spLocks noGrp="1"/>
          </p:cNvSpPr>
          <p:nvPr>
            <p:ph sz="half" idx="2"/>
          </p:nvPr>
        </p:nvSpPr>
        <p:spPr/>
        <p:txBody>
          <a:bodyPr/>
          <a:lstStyle/>
          <a:p>
            <a:r>
              <a:rPr lang="en-US" dirty="0"/>
              <a:t>Lax-</a:t>
            </a:r>
            <a:r>
              <a:rPr lang="en-US" dirty="0" err="1"/>
              <a:t>Tastic</a:t>
            </a:r>
            <a:r>
              <a:rPr lang="en-US" dirty="0"/>
              <a:t> Lacrosse</a:t>
            </a:r>
          </a:p>
          <a:p>
            <a:r>
              <a:rPr lang="en-US" dirty="0"/>
              <a:t>Slap Shots Floor Hockey</a:t>
            </a:r>
          </a:p>
          <a:p>
            <a:r>
              <a:rPr lang="en-US" dirty="0"/>
              <a:t>Kids Tennis Club</a:t>
            </a:r>
          </a:p>
          <a:p>
            <a:r>
              <a:rPr lang="en-US" dirty="0"/>
              <a:t>Pitch and Putt Golf</a:t>
            </a:r>
          </a:p>
        </p:txBody>
      </p:sp>
    </p:spTree>
    <p:extLst>
      <p:ext uri="{BB962C8B-B14F-4D97-AF65-F5344CB8AC3E}">
        <p14:creationId xmlns:p14="http://schemas.microsoft.com/office/powerpoint/2010/main" val="21807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5BAA-B070-420B-915E-FDA9809B92A8}"/>
              </a:ext>
            </a:extLst>
          </p:cNvPr>
          <p:cNvSpPr>
            <a:spLocks noGrp="1"/>
          </p:cNvSpPr>
          <p:nvPr>
            <p:ph type="title"/>
          </p:nvPr>
        </p:nvSpPr>
        <p:spPr/>
        <p:txBody>
          <a:bodyPr>
            <a:normAutofit fontScale="90000"/>
          </a:bodyPr>
          <a:lstStyle/>
          <a:p>
            <a:pPr algn="ctr"/>
            <a:r>
              <a:rPr lang="en-US" dirty="0">
                <a:latin typeface="Arial Black" panose="020B0A04020102020204" pitchFamily="34" charset="0"/>
              </a:rPr>
              <a:t>FAVORITES:</a:t>
            </a:r>
            <a:br>
              <a:rPr lang="en-US" dirty="0">
                <a:latin typeface="Arial Black" panose="020B0A04020102020204" pitchFamily="34" charset="0"/>
              </a:rPr>
            </a:br>
            <a:r>
              <a:rPr lang="en-US" dirty="0">
                <a:latin typeface="Arial Black" panose="020B0A04020102020204" pitchFamily="34" charset="0"/>
              </a:rPr>
              <a:t>Playground and Gym Class “Hero's” </a:t>
            </a:r>
          </a:p>
        </p:txBody>
      </p:sp>
      <p:sp>
        <p:nvSpPr>
          <p:cNvPr id="3" name="Content Placeholder 2">
            <a:extLst>
              <a:ext uri="{FF2B5EF4-FFF2-40B4-BE49-F238E27FC236}">
                <a16:creationId xmlns:a16="http://schemas.microsoft.com/office/drawing/2014/main" id="{FD726334-45FA-4975-8586-96A50AFCFE98}"/>
              </a:ext>
            </a:extLst>
          </p:cNvPr>
          <p:cNvSpPr>
            <a:spLocks noGrp="1"/>
          </p:cNvSpPr>
          <p:nvPr>
            <p:ph sz="half" idx="1"/>
          </p:nvPr>
        </p:nvSpPr>
        <p:spPr>
          <a:xfrm>
            <a:off x="1371600" y="2721664"/>
            <a:ext cx="4447786" cy="3581401"/>
          </a:xfrm>
        </p:spPr>
        <p:txBody>
          <a:bodyPr/>
          <a:lstStyle/>
          <a:p>
            <a:r>
              <a:rPr lang="en-US" dirty="0"/>
              <a:t>Kaboom Kickball</a:t>
            </a:r>
          </a:p>
          <a:p>
            <a:r>
              <a:rPr lang="en-US" dirty="0"/>
              <a:t>Head’s Up Dodgeball</a:t>
            </a:r>
          </a:p>
          <a:p>
            <a:r>
              <a:rPr lang="en-US" dirty="0"/>
              <a:t>Jump For Joy Jump Rope</a:t>
            </a:r>
          </a:p>
          <a:p>
            <a:r>
              <a:rPr lang="en-US" dirty="0"/>
              <a:t>Cheer-IT With </a:t>
            </a:r>
            <a:r>
              <a:rPr lang="en-US" dirty="0" err="1"/>
              <a:t>Spir</a:t>
            </a:r>
            <a:r>
              <a:rPr lang="en-US" dirty="0"/>
              <a:t>-it Cheerleading</a:t>
            </a:r>
          </a:p>
          <a:p>
            <a:pPr marL="0" indent="0">
              <a:buNone/>
            </a:pPr>
            <a:r>
              <a:rPr lang="en-US" dirty="0"/>
              <a:t>(and Jump Rope)</a:t>
            </a:r>
          </a:p>
          <a:p>
            <a:r>
              <a:rPr lang="en-US" dirty="0" err="1"/>
              <a:t>iSprint</a:t>
            </a:r>
            <a:r>
              <a:rPr lang="en-US" dirty="0"/>
              <a:t> Speed and Agility Program</a:t>
            </a:r>
          </a:p>
          <a:p>
            <a:r>
              <a:rPr lang="en-US" dirty="0"/>
              <a:t>Scooter Dash</a:t>
            </a:r>
          </a:p>
        </p:txBody>
      </p:sp>
      <p:sp>
        <p:nvSpPr>
          <p:cNvPr id="4" name="Content Placeholder 3">
            <a:extLst>
              <a:ext uri="{FF2B5EF4-FFF2-40B4-BE49-F238E27FC236}">
                <a16:creationId xmlns:a16="http://schemas.microsoft.com/office/drawing/2014/main" id="{59E543B7-198D-4854-B033-0A453AF5CEB5}"/>
              </a:ext>
            </a:extLst>
          </p:cNvPr>
          <p:cNvSpPr>
            <a:spLocks noGrp="1"/>
          </p:cNvSpPr>
          <p:nvPr>
            <p:ph sz="half" idx="2"/>
          </p:nvPr>
        </p:nvSpPr>
        <p:spPr>
          <a:xfrm>
            <a:off x="6525014" y="2776329"/>
            <a:ext cx="4447786" cy="3581401"/>
          </a:xfrm>
        </p:spPr>
        <p:txBody>
          <a:bodyPr/>
          <a:lstStyle/>
          <a:p>
            <a:r>
              <a:rPr lang="en-US" dirty="0"/>
              <a:t>Parachute Play</a:t>
            </a:r>
          </a:p>
          <a:p>
            <a:r>
              <a:rPr lang="en-US" dirty="0"/>
              <a:t>HIGH FIVES Running Club</a:t>
            </a:r>
          </a:p>
          <a:p>
            <a:r>
              <a:rPr lang="en-US" dirty="0"/>
              <a:t>Countdown (minute to win it)</a:t>
            </a:r>
          </a:p>
          <a:p>
            <a:r>
              <a:rPr lang="en-US" dirty="0"/>
              <a:t>Connect 4 vs Checkers</a:t>
            </a:r>
          </a:p>
          <a:p>
            <a:r>
              <a:rPr lang="en-US" dirty="0"/>
              <a:t>GAGA</a:t>
            </a:r>
          </a:p>
          <a:p>
            <a:r>
              <a:rPr lang="en-US" dirty="0"/>
              <a:t>Pickleball </a:t>
            </a:r>
          </a:p>
          <a:p>
            <a:r>
              <a:rPr lang="en-US" dirty="0"/>
              <a:t>Handball</a:t>
            </a:r>
          </a:p>
          <a:p>
            <a:pPr marL="0" indent="0">
              <a:buNone/>
            </a:pPr>
            <a:endParaRPr lang="en-US" dirty="0"/>
          </a:p>
        </p:txBody>
      </p:sp>
    </p:spTree>
    <p:extLst>
      <p:ext uri="{BB962C8B-B14F-4D97-AF65-F5344CB8AC3E}">
        <p14:creationId xmlns:p14="http://schemas.microsoft.com/office/powerpoint/2010/main" val="124488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2CD7-3B30-463C-80E4-3DA6DBD1AE43}"/>
              </a:ext>
            </a:extLst>
          </p:cNvPr>
          <p:cNvSpPr>
            <a:spLocks noGrp="1"/>
          </p:cNvSpPr>
          <p:nvPr>
            <p:ph type="title"/>
          </p:nvPr>
        </p:nvSpPr>
        <p:spPr/>
        <p:txBody>
          <a:bodyPr/>
          <a:lstStyle/>
          <a:p>
            <a:pPr algn="ctr"/>
            <a:r>
              <a:rPr lang="en-US" dirty="0">
                <a:latin typeface="Arial Black" panose="020B0A04020102020204" pitchFamily="34" charset="0"/>
              </a:rPr>
              <a:t>The “Double Play” Option:</a:t>
            </a:r>
            <a:br>
              <a:rPr lang="en-US" dirty="0">
                <a:latin typeface="Arial Black" panose="020B0A04020102020204" pitchFamily="34" charset="0"/>
              </a:rPr>
            </a:br>
            <a:r>
              <a:rPr lang="en-US" dirty="0">
                <a:latin typeface="Arial Black" panose="020B0A04020102020204" pitchFamily="34" charset="0"/>
              </a:rPr>
              <a:t>Combination Programs</a:t>
            </a:r>
          </a:p>
        </p:txBody>
      </p:sp>
      <p:sp>
        <p:nvSpPr>
          <p:cNvPr id="3" name="Content Placeholder 2">
            <a:extLst>
              <a:ext uri="{FF2B5EF4-FFF2-40B4-BE49-F238E27FC236}">
                <a16:creationId xmlns:a16="http://schemas.microsoft.com/office/drawing/2014/main" id="{713D71BC-1384-4BBD-BF1C-9F047B679B6E}"/>
              </a:ext>
            </a:extLst>
          </p:cNvPr>
          <p:cNvSpPr>
            <a:spLocks noGrp="1"/>
          </p:cNvSpPr>
          <p:nvPr>
            <p:ph idx="1"/>
          </p:nvPr>
        </p:nvSpPr>
        <p:spPr/>
        <p:txBody>
          <a:bodyPr/>
          <a:lstStyle/>
          <a:p>
            <a:r>
              <a:rPr lang="en-US" dirty="0"/>
              <a:t>Flexibility is a centerpiece of OTA’s customer service.  One of the ways we achieve this is by providing Coordinators an option to select two activities to be run as one program for the session.</a:t>
            </a:r>
          </a:p>
          <a:p>
            <a:r>
              <a:rPr lang="en-US" dirty="0"/>
              <a:t>For Example: Double Play of Soccer and Basketball</a:t>
            </a:r>
          </a:p>
          <a:p>
            <a:pPr lvl="1"/>
            <a:r>
              <a:rPr lang="en-US" dirty="0"/>
              <a:t>The Program will have an equal number of classes focusing on each activity</a:t>
            </a:r>
          </a:p>
          <a:p>
            <a:pPr lvl="1"/>
            <a:r>
              <a:rPr lang="en-US" dirty="0"/>
              <a:t>Often alternating activities each week</a:t>
            </a:r>
          </a:p>
          <a:p>
            <a:r>
              <a:rPr lang="en-US" dirty="0"/>
              <a:t>Being on the same page regarding these logistics is essential for Instructors, Coordinators, and Parents/Kids in order to avoid some sort of disappointment or lack of preparedness (and organization) of how the session will run.</a:t>
            </a:r>
          </a:p>
        </p:txBody>
      </p:sp>
    </p:spTree>
    <p:extLst>
      <p:ext uri="{BB962C8B-B14F-4D97-AF65-F5344CB8AC3E}">
        <p14:creationId xmlns:p14="http://schemas.microsoft.com/office/powerpoint/2010/main" val="209567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9B486-71F1-4DE4-8108-F3A2C56FA8DB}"/>
              </a:ext>
            </a:extLst>
          </p:cNvPr>
          <p:cNvSpPr>
            <a:spLocks noGrp="1"/>
          </p:cNvSpPr>
          <p:nvPr>
            <p:ph type="title"/>
          </p:nvPr>
        </p:nvSpPr>
        <p:spPr/>
        <p:txBody>
          <a:bodyPr/>
          <a:lstStyle/>
          <a:p>
            <a:r>
              <a:rPr lang="en-US" dirty="0">
                <a:latin typeface="Arial Black" panose="020B0A04020102020204" pitchFamily="34" charset="0"/>
              </a:rPr>
              <a:t>The Curriculum</a:t>
            </a:r>
          </a:p>
        </p:txBody>
      </p:sp>
      <p:sp>
        <p:nvSpPr>
          <p:cNvPr id="3" name="Text Placeholder 2">
            <a:extLst>
              <a:ext uri="{FF2B5EF4-FFF2-40B4-BE49-F238E27FC236}">
                <a16:creationId xmlns:a16="http://schemas.microsoft.com/office/drawing/2014/main" id="{D743F8AB-B414-4242-B1A7-AFA1E2731866}"/>
              </a:ext>
            </a:extLst>
          </p:cNvPr>
          <p:cNvSpPr>
            <a:spLocks noGrp="1"/>
          </p:cNvSpPr>
          <p:nvPr>
            <p:ph type="body" idx="1"/>
          </p:nvPr>
        </p:nvSpPr>
        <p:spPr/>
        <p:txBody>
          <a:bodyPr/>
          <a:lstStyle/>
          <a:p>
            <a:r>
              <a:rPr lang="en-US" dirty="0">
                <a:latin typeface="Arial Black" panose="020B0A04020102020204" pitchFamily="34" charset="0"/>
              </a:rPr>
              <a:t>“The Parts of the Game”</a:t>
            </a:r>
          </a:p>
        </p:txBody>
      </p:sp>
    </p:spTree>
    <p:extLst>
      <p:ext uri="{BB962C8B-B14F-4D97-AF65-F5344CB8AC3E}">
        <p14:creationId xmlns:p14="http://schemas.microsoft.com/office/powerpoint/2010/main" val="386149212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8889766643D4478820FB1F714ABDD1" ma:contentTypeVersion="11" ma:contentTypeDescription="Create a new document." ma:contentTypeScope="" ma:versionID="2c115bf45ffaea3e9df5a86f5f4a69d6">
  <xsd:schema xmlns:xsd="http://www.w3.org/2001/XMLSchema" xmlns:xs="http://www.w3.org/2001/XMLSchema" xmlns:p="http://schemas.microsoft.com/office/2006/metadata/properties" xmlns:ns2="4824c867-e837-41b6-9833-9ae069b73912" xmlns:ns3="d994bad3-5ad8-4934-a46c-4d8c7b747434" targetNamespace="http://schemas.microsoft.com/office/2006/metadata/properties" ma:root="true" ma:fieldsID="1321affc9b5521c29cd073287f2a8a26" ns2:_="" ns3:_="">
    <xsd:import namespace="4824c867-e837-41b6-9833-9ae069b73912"/>
    <xsd:import namespace="d994bad3-5ad8-4934-a46c-4d8c7b747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24c867-e837-41b6-9833-9ae069b739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94bad3-5ad8-4934-a46c-4d8c7b74743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F3CA35-5FCB-4309-AAFD-C758087BEDB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B9F3F2-257C-4A5D-8D69-EF1A006F51CE}">
  <ds:schemaRefs>
    <ds:schemaRef ds:uri="http://schemas.microsoft.com/sharepoint/v3/contenttype/forms"/>
  </ds:schemaRefs>
</ds:datastoreItem>
</file>

<file path=customXml/itemProps3.xml><?xml version="1.0" encoding="utf-8"?>
<ds:datastoreItem xmlns:ds="http://schemas.openxmlformats.org/officeDocument/2006/customXml" ds:itemID="{7980CA01-7981-4196-8329-B68D7625E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24c867-e837-41b6-9833-9ae069b73912"/>
    <ds:schemaRef ds:uri="d994bad3-5ad8-4934-a46c-4d8c7b747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TM10001105[[fn=Crop]]</Template>
  <TotalTime>246</TotalTime>
  <Words>3104</Words>
  <Application>Microsoft Office PowerPoint</Application>
  <PresentationFormat>Widescreen</PresentationFormat>
  <Paragraphs>355</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 Black</vt:lpstr>
      <vt:lpstr>Britannic Bold</vt:lpstr>
      <vt:lpstr>Calibri</vt:lpstr>
      <vt:lpstr>Calibri Light</vt:lpstr>
      <vt:lpstr>Franklin Gothic Book</vt:lpstr>
      <vt:lpstr>Times New Roman</vt:lpstr>
      <vt:lpstr>Crop</vt:lpstr>
      <vt:lpstr>Office Theme</vt:lpstr>
      <vt:lpstr>THE PROGRAM</vt:lpstr>
      <vt:lpstr>Youth Sports and Activity Programs</vt:lpstr>
      <vt:lpstr>Program Catalogue</vt:lpstr>
      <vt:lpstr>Program Catalogue</vt:lpstr>
      <vt:lpstr>WINNERS:  OTA’s most popular programs</vt:lpstr>
      <vt:lpstr>CLASSIC: Traditional Sports Offerings</vt:lpstr>
      <vt:lpstr>FAVORITES: Playground and Gym Class “Hero's” </vt:lpstr>
      <vt:lpstr>The “Double Play” Option: Combination Programs</vt:lpstr>
      <vt:lpstr>The Curriculum</vt:lpstr>
      <vt:lpstr>Curriculum Note: *In addition to each Program’s Curriculum, you can find sections on “General Games” and “Field Day”</vt:lpstr>
      <vt:lpstr>Curriculum Parts</vt:lpstr>
      <vt:lpstr>The Programming Day Card</vt:lpstr>
      <vt:lpstr>THE PROGRAMING DAY CARD (PDC)</vt:lpstr>
      <vt:lpstr>OUR FORMULA WORKS EVERYTIME</vt:lpstr>
      <vt:lpstr>THE PDC</vt:lpstr>
      <vt:lpstr>THE PDC</vt:lpstr>
      <vt:lpstr>THE PDC</vt:lpstr>
      <vt:lpstr>The Warm Up Game</vt:lpstr>
      <vt:lpstr>Skill and Drills</vt:lpstr>
      <vt:lpstr>GAMES</vt:lpstr>
      <vt:lpstr>OTA TEMPLATE</vt:lpstr>
      <vt:lpstr>Class Procedure</vt:lpstr>
      <vt:lpstr>Overtime Athletics Rules of the Game!   Instructor Guidelines:   ** Must be wearing Overtime Athletics T-shirt! ** Must arrive to school 15 minutes before class starts **Must notify if running behind schedule **Sign in at front office   Beginning of Class:   Bring Instructor Folder and Instructor Bag to every class Take attendance everyday and mark students absent if necessary Keep attendance sheet in Instructor Folder    During Class:   Be aware of everything that is going on around class Conduct a head count every 15 minutes  Give HIGH FIVES!   End of Class:   Overtime Athletics Instructors may not leave until every student is accounted for Instructors may leave if there is a PTA monitor in charge of the student’s dismissal Consolidate students and follow Overtime Athletics dismissal procedure Inventory equipment and make sure the programming space is how you found it or better   </vt:lpstr>
      <vt:lpstr>PowerPoint Presentation</vt:lpstr>
      <vt:lpstr>OTA Instructors</vt:lpstr>
      <vt:lpstr>The Instructor Job Description </vt:lpstr>
      <vt:lpstr>Who Are OTA Instructors?</vt:lpstr>
      <vt:lpstr>PowerPoint Presentation</vt:lpstr>
      <vt:lpstr>Equipment and Gear</vt:lpstr>
      <vt:lpstr>Equipment Issuing and Inventory </vt:lpstr>
      <vt:lpstr>PowerPoint Presentation</vt:lpstr>
      <vt:lpstr>PowerPoint Presentation</vt:lpstr>
      <vt:lpstr>Program Formula</vt:lpstr>
      <vt:lpstr>Becoming an Expert</vt:lpstr>
      <vt:lpstr>PowerPoint Presentation</vt:lpstr>
      <vt:lpstr>Promoting OTA’s Service </vt:lpstr>
      <vt:lpstr>The Process to Become a Partner</vt:lpstr>
      <vt:lpstr>Confirming Program Details: What to Know </vt:lpstr>
      <vt:lpstr>The Perfect Program</vt:lpstr>
      <vt:lpstr>Understanding Customer Expectations</vt:lpstr>
      <vt:lpstr>The Checklist for determining  whether we provided a  “perfect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PROGRAM</dc:title>
  <dc:creator>Chris Horich</dc:creator>
  <cp:lastModifiedBy>Chris Horich</cp:lastModifiedBy>
  <cp:revision>44</cp:revision>
  <dcterms:created xsi:type="dcterms:W3CDTF">2019-02-25T14:48:45Z</dcterms:created>
  <dcterms:modified xsi:type="dcterms:W3CDTF">2024-05-28T17:13:42Z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0x0101005E8889766643D4478820FB1F714ABDD1</vt:lpwstr>
  </property>
</Properties>
</file>