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0" r:id="rId9"/>
    <p:sldId id="264" r:id="rId10"/>
    <p:sldId id="263" r:id="rId11"/>
    <p:sldId id="261" r:id="rId12"/>
    <p:sldId id="262" r:id="rId13"/>
    <p:sldId id="269" r:id="rId14"/>
    <p:sldId id="268" r:id="rId15"/>
    <p:sldId id="270" r:id="rId16"/>
    <p:sldId id="265" r:id="rId17"/>
    <p:sldId id="266" r:id="rId18"/>
    <p:sldId id="26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5/20/2024</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5/20/2024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5/20/2024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5/20/2024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5/20/2024</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5/20/2024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5/20/2024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5/20/2024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5/20/2024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5/20/2024</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5/20/2024</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5/20/2024</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4D1A8-6550-4B38-8D74-06E80F2F4131}"/>
              </a:ext>
            </a:extLst>
          </p:cNvPr>
          <p:cNvSpPr>
            <a:spLocks noGrp="1"/>
          </p:cNvSpPr>
          <p:nvPr>
            <p:ph type="ctrTitle"/>
          </p:nvPr>
        </p:nvSpPr>
        <p:spPr/>
        <p:txBody>
          <a:bodyPr/>
          <a:lstStyle/>
          <a:p>
            <a:r>
              <a:rPr lang="en-US" dirty="0"/>
              <a:t>The Business</a:t>
            </a:r>
          </a:p>
        </p:txBody>
      </p:sp>
      <p:sp>
        <p:nvSpPr>
          <p:cNvPr id="3" name="Subtitle 2">
            <a:extLst>
              <a:ext uri="{FF2B5EF4-FFF2-40B4-BE49-F238E27FC236}">
                <a16:creationId xmlns:a16="http://schemas.microsoft.com/office/drawing/2014/main" id="{29218468-8C9F-4D3A-81E5-BAF4D278DB89}"/>
              </a:ext>
            </a:extLst>
          </p:cNvPr>
          <p:cNvSpPr>
            <a:spLocks noGrp="1"/>
          </p:cNvSpPr>
          <p:nvPr>
            <p:ph type="subTitle" idx="1"/>
          </p:nvPr>
        </p:nvSpPr>
        <p:spPr/>
        <p:txBody>
          <a:bodyPr/>
          <a:lstStyle/>
          <a:p>
            <a:r>
              <a:rPr lang="en-US" dirty="0">
                <a:latin typeface="Arial Black" panose="020B0A04020102020204" pitchFamily="34" charset="0"/>
              </a:rPr>
              <a:t>Overtime Athletics</a:t>
            </a:r>
          </a:p>
        </p:txBody>
      </p:sp>
    </p:spTree>
    <p:extLst>
      <p:ext uri="{BB962C8B-B14F-4D97-AF65-F5344CB8AC3E}">
        <p14:creationId xmlns:p14="http://schemas.microsoft.com/office/powerpoint/2010/main" val="3067107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DA883-F39C-4666-8277-E01C0F971B7C}"/>
              </a:ext>
            </a:extLst>
          </p:cNvPr>
          <p:cNvSpPr>
            <a:spLocks noGrp="1"/>
          </p:cNvSpPr>
          <p:nvPr>
            <p:ph type="title"/>
          </p:nvPr>
        </p:nvSpPr>
        <p:spPr>
          <a:xfrm>
            <a:off x="1251678" y="382385"/>
            <a:ext cx="10178322" cy="956085"/>
          </a:xfrm>
        </p:spPr>
        <p:txBody>
          <a:bodyPr/>
          <a:lstStyle/>
          <a:p>
            <a:r>
              <a:rPr lang="en-US" dirty="0"/>
              <a:t>Payroll NOTES</a:t>
            </a:r>
          </a:p>
        </p:txBody>
      </p:sp>
      <p:sp>
        <p:nvSpPr>
          <p:cNvPr id="3" name="Content Placeholder 2">
            <a:extLst>
              <a:ext uri="{FF2B5EF4-FFF2-40B4-BE49-F238E27FC236}">
                <a16:creationId xmlns:a16="http://schemas.microsoft.com/office/drawing/2014/main" id="{029B1689-7B1E-4643-922E-AC651A263CA4}"/>
              </a:ext>
            </a:extLst>
          </p:cNvPr>
          <p:cNvSpPr>
            <a:spLocks noGrp="1"/>
          </p:cNvSpPr>
          <p:nvPr>
            <p:ph idx="1"/>
          </p:nvPr>
        </p:nvSpPr>
        <p:spPr>
          <a:xfrm>
            <a:off x="1251678" y="1329916"/>
            <a:ext cx="10178322" cy="5243162"/>
          </a:xfrm>
        </p:spPr>
        <p:txBody>
          <a:bodyPr>
            <a:normAutofit/>
          </a:bodyPr>
          <a:lstStyle/>
          <a:p>
            <a:pPr marL="0" marR="0">
              <a:lnSpc>
                <a:spcPct val="107000"/>
              </a:lnSpc>
              <a:spcBef>
                <a:spcPts val="0"/>
              </a:spcBef>
              <a:spcAft>
                <a:spcPts val="800"/>
              </a:spcAft>
            </a:pPr>
            <a:r>
              <a:rPr lang="en-US" sz="1800" dirty="0">
                <a:ea typeface="Calibri" panose="020F0502020204030204" pitchFamily="34" charset="0"/>
                <a:cs typeface="Times New Roman" panose="02020603050405020304" pitchFamily="18" charset="0"/>
              </a:rPr>
              <a:t>T</a:t>
            </a:r>
            <a:r>
              <a:rPr lang="en-US" sz="1800" dirty="0">
                <a:effectLst/>
                <a:ea typeface="Calibri" panose="020F0502020204030204" pitchFamily="34" charset="0"/>
                <a:cs typeface="Times New Roman" panose="02020603050405020304" pitchFamily="18" charset="0"/>
              </a:rPr>
              <a:t>here are two things that Franchisors cannot tell Franchisees to do based on federal franchising regulations:</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cs typeface="Times New Roman" panose="02020603050405020304" pitchFamily="18" charset="0"/>
              </a:rPr>
              <a:t>How much to charge customers </a:t>
            </a:r>
          </a:p>
          <a:p>
            <a:pPr marL="342900" marR="0" lvl="0" indent="-342900">
              <a:lnSpc>
                <a:spcPct val="107000"/>
              </a:lnSpc>
              <a:spcBef>
                <a:spcPts val="0"/>
              </a:spcBef>
              <a:spcAft>
                <a:spcPts val="800"/>
              </a:spcAft>
              <a:buFont typeface="+mj-lt"/>
              <a:buAutoNum type="arabicPeriod"/>
            </a:pPr>
            <a:r>
              <a:rPr lang="en-US" sz="1800" dirty="0">
                <a:effectLst/>
                <a:ea typeface="Calibri" panose="020F0502020204030204" pitchFamily="34" charset="0"/>
                <a:cs typeface="Times New Roman" panose="02020603050405020304" pitchFamily="18" charset="0"/>
              </a:rPr>
              <a:t>How much to pay employees </a:t>
            </a: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These are both decisions that all Owners in the franchise space have total autonomy over.  </a:t>
            </a: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However, as a Franchisor, we will always provide recommendations and data to assist our Franchise Network in making these decisions.  </a:t>
            </a:r>
          </a:p>
          <a:p>
            <a:pPr marL="0" marR="0">
              <a:lnSpc>
                <a:spcPct val="107000"/>
              </a:lnSpc>
              <a:spcBef>
                <a:spcPts val="0"/>
              </a:spcBef>
              <a:spcAft>
                <a:spcPts val="800"/>
              </a:spcAft>
            </a:pPr>
            <a:r>
              <a:rPr lang="en-US" sz="1800" b="1" u="sng" dirty="0">
                <a:effectLst/>
                <a:ea typeface="Calibri" panose="020F0502020204030204" pitchFamily="34" charset="0"/>
                <a:cs typeface="Times New Roman" panose="02020603050405020304" pitchFamily="18" charset="0"/>
              </a:rPr>
              <a:t>PAY SCALE:</a:t>
            </a:r>
            <a:endParaRPr lang="en-US" sz="18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Historically, for OTA Corporate Territories, we have always looked at the pay scale for our Staff/Employees based on five criteria:</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cs typeface="Times New Roman" panose="02020603050405020304" pitchFamily="18" charset="0"/>
              </a:rPr>
              <a:t>Season (school year vs summer session)</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cs typeface="Times New Roman" panose="02020603050405020304" pitchFamily="18" charset="0"/>
              </a:rPr>
              <a:t>Service (type of programming)</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cs typeface="Times New Roman" panose="02020603050405020304" pitchFamily="18" charset="0"/>
              </a:rPr>
              <a:t>Role (Job Description) </a:t>
            </a:r>
          </a:p>
          <a:p>
            <a:pPr marL="342900" marR="0" lvl="0" indent="-342900">
              <a:lnSpc>
                <a:spcPct val="107000"/>
              </a:lnSpc>
              <a:spcBef>
                <a:spcPts val="0"/>
              </a:spcBef>
              <a:spcAft>
                <a:spcPts val="0"/>
              </a:spcAft>
              <a:buFont typeface="+mj-lt"/>
              <a:buAutoNum type="arabicPeriod"/>
            </a:pPr>
            <a:r>
              <a:rPr lang="en-US" sz="1800" dirty="0">
                <a:effectLst/>
                <a:ea typeface="Calibri" panose="020F0502020204030204" pitchFamily="34" charset="0"/>
                <a:cs typeface="Times New Roman" panose="02020603050405020304" pitchFamily="18" charset="0"/>
              </a:rPr>
              <a:t>Tenure (length of employment with OTA) </a:t>
            </a:r>
          </a:p>
          <a:p>
            <a:pPr marL="342900" marR="0" lvl="0" indent="-342900">
              <a:lnSpc>
                <a:spcPct val="107000"/>
              </a:lnSpc>
              <a:spcBef>
                <a:spcPts val="0"/>
              </a:spcBef>
              <a:spcAft>
                <a:spcPts val="800"/>
              </a:spcAft>
              <a:buFont typeface="+mj-lt"/>
              <a:buAutoNum type="arabicPeriod"/>
            </a:pPr>
            <a:r>
              <a:rPr lang="en-US" sz="1800" dirty="0">
                <a:effectLst/>
                <a:ea typeface="Calibri" panose="020F0502020204030204" pitchFamily="34" charset="0"/>
                <a:cs typeface="Times New Roman" panose="02020603050405020304" pitchFamily="18" charset="0"/>
              </a:rPr>
              <a:t>Experience (either with OTA or outside of OTA in a related role)</a:t>
            </a:r>
          </a:p>
          <a:p>
            <a:pPr marL="0" indent="0">
              <a:buNone/>
            </a:pPr>
            <a:endParaRPr lang="en-US" dirty="0"/>
          </a:p>
        </p:txBody>
      </p:sp>
    </p:spTree>
    <p:extLst>
      <p:ext uri="{BB962C8B-B14F-4D97-AF65-F5344CB8AC3E}">
        <p14:creationId xmlns:p14="http://schemas.microsoft.com/office/powerpoint/2010/main" val="3398996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F5E23-28C5-4772-9F4B-48206EF0734A}"/>
              </a:ext>
            </a:extLst>
          </p:cNvPr>
          <p:cNvSpPr>
            <a:spLocks noGrp="1"/>
          </p:cNvSpPr>
          <p:nvPr>
            <p:ph type="title"/>
          </p:nvPr>
        </p:nvSpPr>
        <p:spPr>
          <a:xfrm>
            <a:off x="1251678" y="382385"/>
            <a:ext cx="10178322" cy="1022345"/>
          </a:xfrm>
        </p:spPr>
        <p:txBody>
          <a:bodyPr>
            <a:normAutofit/>
          </a:bodyPr>
          <a:lstStyle/>
          <a:p>
            <a:r>
              <a:rPr lang="en-US" dirty="0"/>
              <a:t>Payroll system</a:t>
            </a:r>
          </a:p>
        </p:txBody>
      </p:sp>
      <p:sp>
        <p:nvSpPr>
          <p:cNvPr id="3" name="Content Placeholder 2">
            <a:extLst>
              <a:ext uri="{FF2B5EF4-FFF2-40B4-BE49-F238E27FC236}">
                <a16:creationId xmlns:a16="http://schemas.microsoft.com/office/drawing/2014/main" id="{3F83096D-F468-4F90-BAC2-E9120AD85052}"/>
              </a:ext>
            </a:extLst>
          </p:cNvPr>
          <p:cNvSpPr>
            <a:spLocks noGrp="1"/>
          </p:cNvSpPr>
          <p:nvPr>
            <p:ph sz="half" idx="1"/>
          </p:nvPr>
        </p:nvSpPr>
        <p:spPr>
          <a:xfrm>
            <a:off x="1251678" y="1404730"/>
            <a:ext cx="4800600" cy="5208106"/>
          </a:xfrm>
        </p:spPr>
        <p:txBody>
          <a:bodyPr>
            <a:normAutofit fontScale="92500" lnSpcReduction="20000"/>
          </a:bodyPr>
          <a:lstStyle/>
          <a:p>
            <a:pPr marL="0" indent="0">
              <a:buNone/>
            </a:pPr>
            <a:r>
              <a:rPr lang="en-US" b="1" u="sng" dirty="0"/>
              <a:t>Direct Deposit Policy and Procedure</a:t>
            </a:r>
            <a:endParaRPr lang="en-US" dirty="0"/>
          </a:p>
          <a:p>
            <a:pPr lvl="1"/>
            <a:r>
              <a:rPr lang="en-US" dirty="0"/>
              <a:t>During IHT Process, PD will give instructions to New Hires on how to set up direct deposit.</a:t>
            </a:r>
          </a:p>
          <a:p>
            <a:pPr lvl="1"/>
            <a:r>
              <a:rPr lang="en-US" dirty="0"/>
              <a:t>It is company policy for instructors to set up Direct Deposit.</a:t>
            </a:r>
          </a:p>
          <a:p>
            <a:pPr lvl="1"/>
            <a:r>
              <a:rPr lang="en-US" dirty="0"/>
              <a:t>Here are the appropriate steps for setting up Direct Deposit through OTA:</a:t>
            </a:r>
          </a:p>
          <a:p>
            <a:pPr lvl="0"/>
            <a:r>
              <a:rPr lang="en-US" dirty="0"/>
              <a:t>Submit Account and Routing number to Program Director</a:t>
            </a:r>
          </a:p>
          <a:p>
            <a:pPr lvl="0"/>
            <a:r>
              <a:rPr lang="en-US" dirty="0"/>
              <a:t>PD will forward Direct Deposit Information for processing.</a:t>
            </a:r>
          </a:p>
          <a:p>
            <a:pPr lvl="0"/>
            <a:r>
              <a:rPr lang="en-US" dirty="0"/>
              <a:t>If payroll company has an employee portal for staff to manage their own accounts, then Direct Deposit can be set up that way individually by each employee on their own.</a:t>
            </a:r>
          </a:p>
          <a:p>
            <a:endParaRPr lang="en-US" dirty="0"/>
          </a:p>
        </p:txBody>
      </p:sp>
      <p:sp>
        <p:nvSpPr>
          <p:cNvPr id="4" name="Content Placeholder 3">
            <a:extLst>
              <a:ext uri="{FF2B5EF4-FFF2-40B4-BE49-F238E27FC236}">
                <a16:creationId xmlns:a16="http://schemas.microsoft.com/office/drawing/2014/main" id="{B9AC80F8-9852-4D92-94CD-98CC379BFD47}"/>
              </a:ext>
            </a:extLst>
          </p:cNvPr>
          <p:cNvSpPr>
            <a:spLocks noGrp="1"/>
          </p:cNvSpPr>
          <p:nvPr>
            <p:ph sz="half" idx="2"/>
          </p:nvPr>
        </p:nvSpPr>
        <p:spPr>
          <a:xfrm>
            <a:off x="6528526" y="1404729"/>
            <a:ext cx="4800600" cy="5070885"/>
          </a:xfrm>
        </p:spPr>
        <p:txBody>
          <a:bodyPr>
            <a:normAutofit fontScale="92500" lnSpcReduction="20000"/>
          </a:bodyPr>
          <a:lstStyle/>
          <a:p>
            <a:pPr marL="0" indent="0">
              <a:buNone/>
            </a:pPr>
            <a:r>
              <a:rPr lang="en-US" b="1" u="sng" dirty="0"/>
              <a:t>OTA Payroll:  Steps to Add a New Hire</a:t>
            </a:r>
            <a:endParaRPr lang="en-US" dirty="0"/>
          </a:p>
          <a:p>
            <a:pPr lvl="0"/>
            <a:r>
              <a:rPr lang="en-US" dirty="0"/>
              <a:t>Instructor - Fill out W4</a:t>
            </a:r>
          </a:p>
          <a:p>
            <a:pPr lvl="0"/>
            <a:r>
              <a:rPr lang="en-US" dirty="0"/>
              <a:t>Instructor - Submits ROUTING and ACCOUNT number </a:t>
            </a:r>
          </a:p>
          <a:p>
            <a:pPr lvl="1"/>
            <a:r>
              <a:rPr lang="en-US" dirty="0"/>
              <a:t>Voided check if possible</a:t>
            </a:r>
          </a:p>
          <a:p>
            <a:pPr lvl="0"/>
            <a:r>
              <a:rPr lang="en-US" dirty="0"/>
              <a:t>PD - Input New Hire into payroll spreadsheet</a:t>
            </a:r>
          </a:p>
          <a:p>
            <a:pPr lvl="1"/>
            <a:r>
              <a:rPr lang="en-US" dirty="0"/>
              <a:t>In alphabetical order</a:t>
            </a:r>
          </a:p>
          <a:p>
            <a:pPr lvl="1"/>
            <a:r>
              <a:rPr lang="en-US" dirty="0"/>
              <a:t>Note “NEW HIRE” on Spreadsheet </a:t>
            </a:r>
          </a:p>
          <a:p>
            <a:pPr marL="457200" lvl="1" indent="0">
              <a:buNone/>
            </a:pPr>
            <a:r>
              <a:rPr lang="en-US" dirty="0"/>
              <a:t>(for first payroll)</a:t>
            </a:r>
          </a:p>
          <a:p>
            <a:pPr lvl="0"/>
            <a:r>
              <a:rPr lang="en-US" dirty="0"/>
              <a:t>PD - Notify Payroll</a:t>
            </a:r>
          </a:p>
          <a:p>
            <a:pPr lvl="1"/>
            <a:r>
              <a:rPr lang="en-US" dirty="0"/>
              <a:t>New Hire’s W4 information </a:t>
            </a:r>
          </a:p>
          <a:p>
            <a:pPr marL="457200" lvl="1" indent="0">
              <a:buNone/>
            </a:pPr>
            <a:r>
              <a:rPr lang="en-US" dirty="0"/>
              <a:t>(and voided check if available)</a:t>
            </a:r>
          </a:p>
          <a:p>
            <a:pPr lvl="1"/>
            <a:r>
              <a:rPr lang="en-US" dirty="0"/>
              <a:t>Also forward Direct Deposit Information </a:t>
            </a:r>
          </a:p>
          <a:p>
            <a:pPr marL="457200" lvl="1" indent="0">
              <a:buNone/>
            </a:pPr>
            <a:r>
              <a:rPr lang="en-US" dirty="0"/>
              <a:t>(if available)</a:t>
            </a:r>
          </a:p>
          <a:p>
            <a:endParaRPr lang="en-US" dirty="0"/>
          </a:p>
        </p:txBody>
      </p:sp>
    </p:spTree>
    <p:extLst>
      <p:ext uri="{BB962C8B-B14F-4D97-AF65-F5344CB8AC3E}">
        <p14:creationId xmlns:p14="http://schemas.microsoft.com/office/powerpoint/2010/main" val="1178947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13009-8D1F-4083-849A-5F856D8D8B5E}"/>
              </a:ext>
            </a:extLst>
          </p:cNvPr>
          <p:cNvSpPr>
            <a:spLocks noGrp="1"/>
          </p:cNvSpPr>
          <p:nvPr>
            <p:ph type="title"/>
          </p:nvPr>
        </p:nvSpPr>
        <p:spPr>
          <a:xfrm>
            <a:off x="1251678" y="382385"/>
            <a:ext cx="10178322" cy="995841"/>
          </a:xfrm>
        </p:spPr>
        <p:txBody>
          <a:bodyPr/>
          <a:lstStyle/>
          <a:p>
            <a:r>
              <a:rPr lang="en-US" dirty="0"/>
              <a:t>Payroll Issues</a:t>
            </a:r>
          </a:p>
        </p:txBody>
      </p:sp>
      <p:sp>
        <p:nvSpPr>
          <p:cNvPr id="3" name="Content Placeholder 2">
            <a:extLst>
              <a:ext uri="{FF2B5EF4-FFF2-40B4-BE49-F238E27FC236}">
                <a16:creationId xmlns:a16="http://schemas.microsoft.com/office/drawing/2014/main" id="{BFB00328-A427-45D6-84B8-0B3870F1DC73}"/>
              </a:ext>
            </a:extLst>
          </p:cNvPr>
          <p:cNvSpPr>
            <a:spLocks noGrp="1"/>
          </p:cNvSpPr>
          <p:nvPr>
            <p:ph idx="1"/>
          </p:nvPr>
        </p:nvSpPr>
        <p:spPr>
          <a:xfrm>
            <a:off x="1251678" y="1239079"/>
            <a:ext cx="10178322" cy="3593591"/>
          </a:xfrm>
        </p:spPr>
        <p:txBody>
          <a:bodyPr/>
          <a:lstStyle/>
          <a:p>
            <a:pPr lvl="0"/>
            <a:r>
              <a:rPr lang="en-US" dirty="0"/>
              <a:t>If there are any questions from Instructors about payroll or discrepancies, the PD will check the following:</a:t>
            </a:r>
          </a:p>
          <a:p>
            <a:pPr lvl="1"/>
            <a:r>
              <a:rPr lang="en-US" dirty="0"/>
              <a:t>Did the Instructor submit hours properly and on time</a:t>
            </a:r>
          </a:p>
          <a:p>
            <a:pPr lvl="1"/>
            <a:r>
              <a:rPr lang="en-US" dirty="0"/>
              <a:t>Did the PD enter the data correctly into payroll system</a:t>
            </a:r>
          </a:p>
          <a:p>
            <a:pPr lvl="1"/>
            <a:r>
              <a:rPr lang="en-US" dirty="0"/>
              <a:t>Is the instructor information on the payroll spreadsheet correct (address, etc.)</a:t>
            </a:r>
          </a:p>
          <a:p>
            <a:pPr lvl="1"/>
            <a:r>
              <a:rPr lang="en-US" dirty="0"/>
              <a:t>If all of these check out and there is still an issue, the PD will contact payroll to see if payroll information was received correctly, on time, processed correctly, and if and where a paycheck was sent.</a:t>
            </a:r>
          </a:p>
          <a:p>
            <a:pPr lvl="2"/>
            <a:r>
              <a:rPr lang="en-US" dirty="0"/>
              <a:t>Should this be a Direct Deposit issue, follow up with Payroll Company.</a:t>
            </a:r>
          </a:p>
          <a:p>
            <a:endParaRPr lang="en-US" dirty="0"/>
          </a:p>
        </p:txBody>
      </p:sp>
    </p:spTree>
    <p:extLst>
      <p:ext uri="{BB962C8B-B14F-4D97-AF65-F5344CB8AC3E}">
        <p14:creationId xmlns:p14="http://schemas.microsoft.com/office/powerpoint/2010/main" val="4179141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C44EE-1C08-4406-A0B3-FB0F925822AD}"/>
              </a:ext>
            </a:extLst>
          </p:cNvPr>
          <p:cNvSpPr>
            <a:spLocks noGrp="1"/>
          </p:cNvSpPr>
          <p:nvPr>
            <p:ph type="title"/>
          </p:nvPr>
        </p:nvSpPr>
        <p:spPr/>
        <p:txBody>
          <a:bodyPr/>
          <a:lstStyle/>
          <a:p>
            <a:r>
              <a:rPr lang="en-US" dirty="0"/>
              <a:t>Payroll requirements</a:t>
            </a:r>
          </a:p>
        </p:txBody>
      </p:sp>
      <p:sp>
        <p:nvSpPr>
          <p:cNvPr id="3" name="Content Placeholder 2">
            <a:extLst>
              <a:ext uri="{FF2B5EF4-FFF2-40B4-BE49-F238E27FC236}">
                <a16:creationId xmlns:a16="http://schemas.microsoft.com/office/drawing/2014/main" id="{73AA1F77-AE99-4D0A-9A55-C5B83889E98F}"/>
              </a:ext>
            </a:extLst>
          </p:cNvPr>
          <p:cNvSpPr>
            <a:spLocks noGrp="1"/>
          </p:cNvSpPr>
          <p:nvPr>
            <p:ph sz="half" idx="1"/>
          </p:nvPr>
        </p:nvSpPr>
        <p:spPr/>
        <p:txBody>
          <a:bodyPr>
            <a:normAutofit/>
          </a:bodyPr>
          <a:lstStyle/>
          <a:p>
            <a:r>
              <a:rPr lang="en-US" dirty="0"/>
              <a:t>You have the option of outsourcing your payroll or preparing it in-house.  If outsourcing, we recommend you use a payroll service to prepare payroll checks and all payroll tax statements in order to make record-keeping quick, easy and error free.  </a:t>
            </a:r>
          </a:p>
          <a:p>
            <a:pPr marL="0" indent="0">
              <a:buNone/>
            </a:pPr>
            <a:endParaRPr lang="en-US" dirty="0"/>
          </a:p>
        </p:txBody>
      </p:sp>
      <p:sp>
        <p:nvSpPr>
          <p:cNvPr id="4" name="Content Placeholder 3">
            <a:extLst>
              <a:ext uri="{FF2B5EF4-FFF2-40B4-BE49-F238E27FC236}">
                <a16:creationId xmlns:a16="http://schemas.microsoft.com/office/drawing/2014/main" id="{A4EE34CC-72C8-4E19-8299-49D0987E9F44}"/>
              </a:ext>
            </a:extLst>
          </p:cNvPr>
          <p:cNvSpPr>
            <a:spLocks noGrp="1"/>
          </p:cNvSpPr>
          <p:nvPr>
            <p:ph sz="half" idx="2"/>
          </p:nvPr>
        </p:nvSpPr>
        <p:spPr>
          <a:xfrm>
            <a:off x="6647796" y="2285999"/>
            <a:ext cx="4800600" cy="4035287"/>
          </a:xfrm>
        </p:spPr>
        <p:txBody>
          <a:bodyPr>
            <a:normAutofit/>
          </a:bodyPr>
          <a:lstStyle/>
          <a:p>
            <a:pPr lvl="1"/>
            <a:r>
              <a:rPr lang="en-US" dirty="0"/>
              <a:t>All payroll taxes must be paid on time including:</a:t>
            </a:r>
            <a:endParaRPr lang="en-US" sz="1400" dirty="0"/>
          </a:p>
          <a:p>
            <a:pPr lvl="0"/>
            <a:r>
              <a:rPr lang="en-US" dirty="0"/>
              <a:t>Federal withholding tax</a:t>
            </a:r>
            <a:endParaRPr lang="en-US" sz="1800" dirty="0"/>
          </a:p>
          <a:p>
            <a:pPr lvl="0"/>
            <a:r>
              <a:rPr lang="en-US" dirty="0"/>
              <a:t>State withholding tax</a:t>
            </a:r>
            <a:endParaRPr lang="en-US" sz="1800" dirty="0"/>
          </a:p>
          <a:p>
            <a:pPr lvl="0"/>
            <a:r>
              <a:rPr lang="en-US" dirty="0"/>
              <a:t>City/County withholding tax (if applicable)</a:t>
            </a:r>
            <a:endParaRPr lang="en-US" sz="1800" dirty="0"/>
          </a:p>
          <a:p>
            <a:pPr lvl="0"/>
            <a:r>
              <a:rPr lang="en-US" dirty="0"/>
              <a:t>Social Security (FICA)</a:t>
            </a:r>
            <a:endParaRPr lang="en-US" sz="1800" dirty="0"/>
          </a:p>
          <a:p>
            <a:pPr lvl="0"/>
            <a:r>
              <a:rPr lang="en-US" dirty="0"/>
              <a:t>Federal unemployment tax</a:t>
            </a:r>
            <a:endParaRPr lang="en-US" sz="1800" dirty="0"/>
          </a:p>
          <a:p>
            <a:pPr lvl="0"/>
            <a:r>
              <a:rPr lang="en-US" dirty="0"/>
              <a:t>State unemployment tax</a:t>
            </a:r>
            <a:endParaRPr lang="en-US" sz="1800" dirty="0"/>
          </a:p>
          <a:p>
            <a:pPr lvl="0"/>
            <a:r>
              <a:rPr lang="en-US" dirty="0"/>
              <a:t>Any other taxes/deductions required by Federal, State or Local governments.</a:t>
            </a:r>
            <a:endParaRPr lang="en-US" sz="1800" dirty="0"/>
          </a:p>
          <a:p>
            <a:pPr marL="0" indent="0">
              <a:buNone/>
            </a:pPr>
            <a:endParaRPr lang="en-US" dirty="0"/>
          </a:p>
        </p:txBody>
      </p:sp>
    </p:spTree>
    <p:extLst>
      <p:ext uri="{BB962C8B-B14F-4D97-AF65-F5344CB8AC3E}">
        <p14:creationId xmlns:p14="http://schemas.microsoft.com/office/powerpoint/2010/main" val="813499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C3B52-76EE-4FEF-B193-A1E6AE152CB1}"/>
              </a:ext>
            </a:extLst>
          </p:cNvPr>
          <p:cNvSpPr>
            <a:spLocks noGrp="1"/>
          </p:cNvSpPr>
          <p:nvPr>
            <p:ph type="title"/>
          </p:nvPr>
        </p:nvSpPr>
        <p:spPr>
          <a:xfrm>
            <a:off x="1251678" y="382385"/>
            <a:ext cx="10178322" cy="903076"/>
          </a:xfrm>
        </p:spPr>
        <p:txBody>
          <a:bodyPr/>
          <a:lstStyle/>
          <a:p>
            <a:r>
              <a:rPr lang="en-US" dirty="0"/>
              <a:t>Compliance </a:t>
            </a:r>
          </a:p>
        </p:txBody>
      </p:sp>
      <p:sp>
        <p:nvSpPr>
          <p:cNvPr id="3" name="Content Placeholder 2">
            <a:extLst>
              <a:ext uri="{FF2B5EF4-FFF2-40B4-BE49-F238E27FC236}">
                <a16:creationId xmlns:a16="http://schemas.microsoft.com/office/drawing/2014/main" id="{41B0A4F4-DCA9-413B-80A6-C846A043B577}"/>
              </a:ext>
            </a:extLst>
          </p:cNvPr>
          <p:cNvSpPr>
            <a:spLocks noGrp="1"/>
          </p:cNvSpPr>
          <p:nvPr>
            <p:ph idx="1"/>
          </p:nvPr>
        </p:nvSpPr>
        <p:spPr>
          <a:xfrm>
            <a:off x="1251678" y="1285461"/>
            <a:ext cx="10178322" cy="5075582"/>
          </a:xfrm>
        </p:spPr>
        <p:txBody>
          <a:bodyPr/>
          <a:lstStyle/>
          <a:p>
            <a:pPr lvl="0"/>
            <a:r>
              <a:rPr lang="en-US" dirty="0"/>
              <a:t>You must maintain payroll records in compliance with all Federal, State, and Local regulatory agencies.</a:t>
            </a:r>
          </a:p>
          <a:p>
            <a:pPr lvl="1"/>
            <a:r>
              <a:rPr lang="en-US" dirty="0"/>
              <a:t>Keep individual payroll records for each employee.</a:t>
            </a:r>
          </a:p>
          <a:p>
            <a:pPr lvl="1"/>
            <a:r>
              <a:rPr lang="en-US" dirty="0"/>
              <a:t>Form I-9 (Employment Eligibility Verification) must be completed by every employee prior to beginning employment.  Form I-9 must be kept on record for three years, even if an employee is terminated.</a:t>
            </a:r>
          </a:p>
          <a:p>
            <a:pPr lvl="1"/>
            <a:r>
              <a:rPr lang="en-US" dirty="0"/>
              <a:t>Form W-4 (Employee’s Withdrawal Allowance Certificate - both Federal and State, if required) must be completed by every employee prior to beginning employment.</a:t>
            </a:r>
          </a:p>
          <a:p>
            <a:pPr lvl="1"/>
            <a:r>
              <a:rPr lang="en-US" dirty="0"/>
              <a:t>Form W-2 (Total Wages and Other Compensation Paid) must be furnished to each employee.  A copy of Form W-2 must be retained permanently.  Form W-2 for the previous calendar year must be furnished to the employee not later than January 31st of the following year.</a:t>
            </a:r>
          </a:p>
          <a:p>
            <a:pPr lvl="1"/>
            <a:r>
              <a:rPr lang="en-US" dirty="0"/>
              <a:t>All payroll records and records pertaining to taxes must be maintained for the term of your franchise agreement and for the following seven years.</a:t>
            </a:r>
          </a:p>
          <a:p>
            <a:pPr marL="0" indent="0">
              <a:buNone/>
            </a:pPr>
            <a:endParaRPr lang="en-US" dirty="0"/>
          </a:p>
        </p:txBody>
      </p:sp>
    </p:spTree>
    <p:extLst>
      <p:ext uri="{BB962C8B-B14F-4D97-AF65-F5344CB8AC3E}">
        <p14:creationId xmlns:p14="http://schemas.microsoft.com/office/powerpoint/2010/main" val="3311759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5E9BF-F200-4FCA-8C80-064A5536CF53}"/>
              </a:ext>
            </a:extLst>
          </p:cNvPr>
          <p:cNvSpPr>
            <a:spLocks noGrp="1"/>
          </p:cNvSpPr>
          <p:nvPr>
            <p:ph type="title"/>
          </p:nvPr>
        </p:nvSpPr>
        <p:spPr>
          <a:xfrm>
            <a:off x="1251678" y="382385"/>
            <a:ext cx="10178322" cy="836815"/>
          </a:xfrm>
        </p:spPr>
        <p:txBody>
          <a:bodyPr/>
          <a:lstStyle/>
          <a:p>
            <a:r>
              <a:rPr lang="en-US" dirty="0"/>
              <a:t>Tax records</a:t>
            </a:r>
          </a:p>
        </p:txBody>
      </p:sp>
      <p:sp>
        <p:nvSpPr>
          <p:cNvPr id="3" name="Content Placeholder 2">
            <a:extLst>
              <a:ext uri="{FF2B5EF4-FFF2-40B4-BE49-F238E27FC236}">
                <a16:creationId xmlns:a16="http://schemas.microsoft.com/office/drawing/2014/main" id="{7301E0D4-F754-4D46-9D07-9CCC497759A5}"/>
              </a:ext>
            </a:extLst>
          </p:cNvPr>
          <p:cNvSpPr>
            <a:spLocks noGrp="1"/>
          </p:cNvSpPr>
          <p:nvPr>
            <p:ph idx="1"/>
          </p:nvPr>
        </p:nvSpPr>
        <p:spPr>
          <a:xfrm>
            <a:off x="1251678" y="1326020"/>
            <a:ext cx="10178322" cy="4849493"/>
          </a:xfrm>
        </p:spPr>
        <p:txBody>
          <a:bodyPr>
            <a:normAutofit/>
          </a:bodyPr>
          <a:lstStyle/>
          <a:p>
            <a:pPr lvl="0"/>
            <a:r>
              <a:rPr lang="en-US" dirty="0"/>
              <a:t>All tax records must be kept-up-to-date and all payments must be made on time including:</a:t>
            </a:r>
          </a:p>
          <a:p>
            <a:pPr marL="0" lvl="0" indent="0">
              <a:buNone/>
            </a:pPr>
            <a:endParaRPr lang="en-US" dirty="0"/>
          </a:p>
          <a:p>
            <a:pPr lvl="1"/>
            <a:r>
              <a:rPr lang="en-US" dirty="0"/>
              <a:t>Federal Income Tax</a:t>
            </a:r>
          </a:p>
          <a:p>
            <a:pPr lvl="1"/>
            <a:r>
              <a:rPr lang="en-US" dirty="0"/>
              <a:t>State Income Tax</a:t>
            </a:r>
          </a:p>
          <a:p>
            <a:pPr lvl="1"/>
            <a:r>
              <a:rPr lang="en-US" dirty="0"/>
              <a:t>Local Income Tax (if applicable)</a:t>
            </a:r>
          </a:p>
          <a:p>
            <a:pPr lvl="1"/>
            <a:r>
              <a:rPr lang="en-US" dirty="0"/>
              <a:t>All payroll taxes</a:t>
            </a:r>
          </a:p>
          <a:p>
            <a:pPr lvl="1"/>
            <a:r>
              <a:rPr lang="en-US" dirty="0"/>
              <a:t>All sales taxes</a:t>
            </a:r>
          </a:p>
          <a:p>
            <a:pPr lvl="1"/>
            <a:r>
              <a:rPr lang="en-US" dirty="0"/>
              <a:t>Any other taxes, as applicable.</a:t>
            </a:r>
          </a:p>
          <a:p>
            <a:pPr marL="0" indent="0">
              <a:buNone/>
            </a:pPr>
            <a:endParaRPr lang="en-US" dirty="0"/>
          </a:p>
          <a:p>
            <a:pPr lvl="0"/>
            <a:r>
              <a:rPr lang="en-US" dirty="0"/>
              <a:t>All tax records and returns must be kept for the term of your franchise agreement and for the following seven years.</a:t>
            </a:r>
          </a:p>
          <a:p>
            <a:endParaRPr lang="en-US" dirty="0"/>
          </a:p>
        </p:txBody>
      </p:sp>
    </p:spTree>
    <p:extLst>
      <p:ext uri="{BB962C8B-B14F-4D97-AF65-F5344CB8AC3E}">
        <p14:creationId xmlns:p14="http://schemas.microsoft.com/office/powerpoint/2010/main" val="2082696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E3035-6859-4D92-B5A9-07AE8C665294}"/>
              </a:ext>
            </a:extLst>
          </p:cNvPr>
          <p:cNvSpPr>
            <a:spLocks noGrp="1"/>
          </p:cNvSpPr>
          <p:nvPr>
            <p:ph type="title"/>
          </p:nvPr>
        </p:nvSpPr>
        <p:spPr/>
        <p:txBody>
          <a:bodyPr>
            <a:normAutofit/>
          </a:bodyPr>
          <a:lstStyle/>
          <a:p>
            <a:pPr algn="ctr"/>
            <a:r>
              <a:rPr lang="en-US" sz="7200" dirty="0"/>
              <a:t>Administrative and </a:t>
            </a:r>
            <a:br>
              <a:rPr lang="en-US" sz="7200" dirty="0"/>
            </a:br>
            <a:r>
              <a:rPr lang="en-US" sz="7200" dirty="0"/>
              <a:t>“back-office” Details </a:t>
            </a:r>
          </a:p>
        </p:txBody>
      </p:sp>
      <p:sp>
        <p:nvSpPr>
          <p:cNvPr id="3" name="Text Placeholder 2">
            <a:extLst>
              <a:ext uri="{FF2B5EF4-FFF2-40B4-BE49-F238E27FC236}">
                <a16:creationId xmlns:a16="http://schemas.microsoft.com/office/drawing/2014/main" id="{15BBF884-43A4-4273-91E9-A8206018E91F}"/>
              </a:ext>
            </a:extLst>
          </p:cNvPr>
          <p:cNvSpPr>
            <a:spLocks noGrp="1"/>
          </p:cNvSpPr>
          <p:nvPr>
            <p:ph type="body" idx="1"/>
          </p:nvPr>
        </p:nvSpPr>
        <p:spPr/>
        <p:txBody>
          <a:bodyPr/>
          <a:lstStyle/>
          <a:p>
            <a:r>
              <a:rPr lang="en-US" dirty="0"/>
              <a:t>50% of Business is </a:t>
            </a:r>
          </a:p>
          <a:p>
            <a:pPr algn="r"/>
            <a:r>
              <a:rPr lang="en-US" dirty="0"/>
              <a:t>Preparing to do business</a:t>
            </a:r>
          </a:p>
        </p:txBody>
      </p:sp>
    </p:spTree>
    <p:extLst>
      <p:ext uri="{BB962C8B-B14F-4D97-AF65-F5344CB8AC3E}">
        <p14:creationId xmlns:p14="http://schemas.microsoft.com/office/powerpoint/2010/main" val="1463689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9DF0E-01E4-44A5-82FE-C2CEEBE72720}"/>
              </a:ext>
            </a:extLst>
          </p:cNvPr>
          <p:cNvSpPr>
            <a:spLocks noGrp="1"/>
          </p:cNvSpPr>
          <p:nvPr>
            <p:ph type="title"/>
          </p:nvPr>
        </p:nvSpPr>
        <p:spPr/>
        <p:txBody>
          <a:bodyPr/>
          <a:lstStyle/>
          <a:p>
            <a:r>
              <a:rPr lang="en-US" dirty="0"/>
              <a:t>Technology</a:t>
            </a:r>
          </a:p>
        </p:txBody>
      </p:sp>
      <p:sp>
        <p:nvSpPr>
          <p:cNvPr id="3" name="Content Placeholder 2">
            <a:extLst>
              <a:ext uri="{FF2B5EF4-FFF2-40B4-BE49-F238E27FC236}">
                <a16:creationId xmlns:a16="http://schemas.microsoft.com/office/drawing/2014/main" id="{BD5ABB2D-FEF6-4500-A53F-15C1EF851517}"/>
              </a:ext>
            </a:extLst>
          </p:cNvPr>
          <p:cNvSpPr>
            <a:spLocks noGrp="1"/>
          </p:cNvSpPr>
          <p:nvPr>
            <p:ph idx="1"/>
          </p:nvPr>
        </p:nvSpPr>
        <p:spPr/>
        <p:txBody>
          <a:bodyPr/>
          <a:lstStyle/>
          <a:p>
            <a:r>
              <a:rPr lang="en-US" dirty="0"/>
              <a:t>Computer</a:t>
            </a:r>
          </a:p>
          <a:p>
            <a:r>
              <a:rPr lang="en-US" dirty="0"/>
              <a:t>Business Phone</a:t>
            </a:r>
          </a:p>
          <a:p>
            <a:r>
              <a:rPr lang="en-US" dirty="0"/>
              <a:t>Website</a:t>
            </a:r>
          </a:p>
          <a:p>
            <a:pPr lvl="1"/>
            <a:r>
              <a:rPr lang="en-US" dirty="0"/>
              <a:t>You are required to participate in the Overtime Athletics® website (www.otathletics.com).           You may not separately register any domain name or operate any website associated with Overtime Athletics®.  We will control the website and update as new programs and franchisees are added.</a:t>
            </a:r>
          </a:p>
          <a:p>
            <a:pPr lvl="1"/>
            <a:endParaRPr lang="en-US" dirty="0"/>
          </a:p>
        </p:txBody>
      </p:sp>
    </p:spTree>
    <p:extLst>
      <p:ext uri="{BB962C8B-B14F-4D97-AF65-F5344CB8AC3E}">
        <p14:creationId xmlns:p14="http://schemas.microsoft.com/office/powerpoint/2010/main" val="2947102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24AA4-384E-4A70-ACBA-D8E4F35B4BF1}"/>
              </a:ext>
            </a:extLst>
          </p:cNvPr>
          <p:cNvSpPr>
            <a:spLocks noGrp="1"/>
          </p:cNvSpPr>
          <p:nvPr>
            <p:ph type="title"/>
          </p:nvPr>
        </p:nvSpPr>
        <p:spPr/>
        <p:txBody>
          <a:bodyPr/>
          <a:lstStyle/>
          <a:p>
            <a:r>
              <a:rPr lang="en-US" dirty="0"/>
              <a:t>Licenses, Permits &amp; Tax Numbers</a:t>
            </a:r>
            <a:br>
              <a:rPr lang="en-US" dirty="0"/>
            </a:br>
            <a:endParaRPr lang="en-US" dirty="0"/>
          </a:p>
        </p:txBody>
      </p:sp>
      <p:sp>
        <p:nvSpPr>
          <p:cNvPr id="3" name="Content Placeholder 2">
            <a:extLst>
              <a:ext uri="{FF2B5EF4-FFF2-40B4-BE49-F238E27FC236}">
                <a16:creationId xmlns:a16="http://schemas.microsoft.com/office/drawing/2014/main" id="{D3A72FE9-CA58-495C-8443-7C55C0A4D700}"/>
              </a:ext>
            </a:extLst>
          </p:cNvPr>
          <p:cNvSpPr>
            <a:spLocks noGrp="1"/>
          </p:cNvSpPr>
          <p:nvPr>
            <p:ph idx="1"/>
          </p:nvPr>
        </p:nvSpPr>
        <p:spPr>
          <a:xfrm>
            <a:off x="1251678" y="1632204"/>
            <a:ext cx="10178322" cy="4556561"/>
          </a:xfrm>
        </p:spPr>
        <p:txBody>
          <a:bodyPr>
            <a:normAutofit/>
          </a:bodyPr>
          <a:lstStyle/>
          <a:p>
            <a:r>
              <a:rPr lang="en-US" dirty="0"/>
              <a:t>You must conduct business in strict compliance with all applicable laws, ordinances, regulations, and requirements of Federal, State, County, and Municipal governments and you must maintain in force all necessary permits and licenses.  Copies of all licenses and permits must be sent to us at each renewal.</a:t>
            </a:r>
          </a:p>
          <a:p>
            <a:pPr marL="0" indent="0">
              <a:buNone/>
            </a:pPr>
            <a:endParaRPr lang="en-US" dirty="0"/>
          </a:p>
          <a:p>
            <a:r>
              <a:rPr lang="en-US" dirty="0"/>
              <a:t>You must always be aware of federal and state laws because, ultimately, you are responsible.  Failure to adhere to any laws relating to your business may result in costly fines or suspension of your operations.  Ignorance is no excuse; therefore, we recommend that you contact your accountant, attorney, your state’s Better Business Bureau or Small Business Association for specific laws and information.  It is impossible for us to know all the different state laws; however, if you need clarification, or if you are unsure of a situation, we will be available to provide assistance.</a:t>
            </a:r>
          </a:p>
          <a:p>
            <a:pPr marL="0" indent="0">
              <a:buNone/>
            </a:pPr>
            <a:endParaRPr lang="en-US" dirty="0"/>
          </a:p>
        </p:txBody>
      </p:sp>
    </p:spTree>
    <p:extLst>
      <p:ext uri="{BB962C8B-B14F-4D97-AF65-F5344CB8AC3E}">
        <p14:creationId xmlns:p14="http://schemas.microsoft.com/office/powerpoint/2010/main" val="801197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40490-F6F4-45A6-8494-234EF4E53885}"/>
              </a:ext>
            </a:extLst>
          </p:cNvPr>
          <p:cNvSpPr>
            <a:spLocks noGrp="1"/>
          </p:cNvSpPr>
          <p:nvPr>
            <p:ph type="title"/>
          </p:nvPr>
        </p:nvSpPr>
        <p:spPr/>
        <p:txBody>
          <a:bodyPr/>
          <a:lstStyle/>
          <a:p>
            <a:r>
              <a:rPr lang="en-US" dirty="0"/>
              <a:t>accounts</a:t>
            </a:r>
          </a:p>
        </p:txBody>
      </p:sp>
      <p:sp>
        <p:nvSpPr>
          <p:cNvPr id="3" name="Content Placeholder 2">
            <a:extLst>
              <a:ext uri="{FF2B5EF4-FFF2-40B4-BE49-F238E27FC236}">
                <a16:creationId xmlns:a16="http://schemas.microsoft.com/office/drawing/2014/main" id="{04B68E11-7A87-44EC-93E9-6E87A86CDDC0}"/>
              </a:ext>
            </a:extLst>
          </p:cNvPr>
          <p:cNvSpPr>
            <a:spLocks noGrp="1"/>
          </p:cNvSpPr>
          <p:nvPr>
            <p:ph sz="half" idx="1"/>
          </p:nvPr>
        </p:nvSpPr>
        <p:spPr/>
        <p:txBody>
          <a:bodyPr/>
          <a:lstStyle/>
          <a:p>
            <a:r>
              <a:rPr lang="en-US" dirty="0"/>
              <a:t>Accounts Payable</a:t>
            </a:r>
          </a:p>
          <a:p>
            <a:pPr lvl="1"/>
            <a:r>
              <a:rPr lang="en-US" dirty="0"/>
              <a:t>You must pay all invoices on time.  Failure to pay your bills promptly may reflect poorly on the entire franchise system and could cause serious problems with suppliers.  If you are going to be over thirty days late with any bill, you must notify us with the details.</a:t>
            </a:r>
          </a:p>
        </p:txBody>
      </p:sp>
      <p:sp>
        <p:nvSpPr>
          <p:cNvPr id="4" name="Content Placeholder 3">
            <a:extLst>
              <a:ext uri="{FF2B5EF4-FFF2-40B4-BE49-F238E27FC236}">
                <a16:creationId xmlns:a16="http://schemas.microsoft.com/office/drawing/2014/main" id="{9E5ABC44-E98C-458F-875B-63677727AB22}"/>
              </a:ext>
            </a:extLst>
          </p:cNvPr>
          <p:cNvSpPr>
            <a:spLocks noGrp="1"/>
          </p:cNvSpPr>
          <p:nvPr>
            <p:ph sz="half" idx="2"/>
          </p:nvPr>
        </p:nvSpPr>
        <p:spPr/>
        <p:txBody>
          <a:bodyPr/>
          <a:lstStyle/>
          <a:p>
            <a:r>
              <a:rPr lang="en-US" dirty="0"/>
              <a:t>Accounts Receivables</a:t>
            </a:r>
          </a:p>
          <a:p>
            <a:pPr lvl="1"/>
            <a:r>
              <a:rPr lang="en-US" dirty="0"/>
              <a:t>You must invoice and collect on all of your accounts</a:t>
            </a:r>
            <a:r>
              <a:rPr lang="en-US" dirty="0">
                <a:solidFill>
                  <a:srgbClr val="FF0000"/>
                </a:solidFill>
              </a:rPr>
              <a:t>.  </a:t>
            </a:r>
            <a:r>
              <a:rPr lang="en-US" dirty="0"/>
              <a:t>You are required to use an accounting program.  Invoices should be sent promptly to all customers.  When payment is received, you must deposit into your account.</a:t>
            </a:r>
          </a:p>
          <a:p>
            <a:pPr marL="457200" lvl="1" indent="0">
              <a:buNone/>
            </a:pPr>
            <a:endParaRPr lang="en-US" dirty="0"/>
          </a:p>
        </p:txBody>
      </p:sp>
    </p:spTree>
    <p:extLst>
      <p:ext uri="{BB962C8B-B14F-4D97-AF65-F5344CB8AC3E}">
        <p14:creationId xmlns:p14="http://schemas.microsoft.com/office/powerpoint/2010/main" val="202293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A1A1D-55AC-4B27-9FFE-9270ED89BA18}"/>
              </a:ext>
            </a:extLst>
          </p:cNvPr>
          <p:cNvSpPr>
            <a:spLocks noGrp="1"/>
          </p:cNvSpPr>
          <p:nvPr>
            <p:ph type="title"/>
          </p:nvPr>
        </p:nvSpPr>
        <p:spPr/>
        <p:txBody>
          <a:bodyPr/>
          <a:lstStyle/>
          <a:p>
            <a:r>
              <a:rPr lang="en-US" dirty="0"/>
              <a:t>Company expenses</a:t>
            </a:r>
          </a:p>
        </p:txBody>
      </p:sp>
      <p:sp>
        <p:nvSpPr>
          <p:cNvPr id="3" name="Content Placeholder 2">
            <a:extLst>
              <a:ext uri="{FF2B5EF4-FFF2-40B4-BE49-F238E27FC236}">
                <a16:creationId xmlns:a16="http://schemas.microsoft.com/office/drawing/2014/main" id="{42A0CF2C-F469-4CB2-AE4E-9FDFA949D4F1}"/>
              </a:ext>
            </a:extLst>
          </p:cNvPr>
          <p:cNvSpPr>
            <a:spLocks noGrp="1"/>
          </p:cNvSpPr>
          <p:nvPr>
            <p:ph idx="1"/>
          </p:nvPr>
        </p:nvSpPr>
        <p:spPr>
          <a:xfrm>
            <a:off x="1251678" y="1689653"/>
            <a:ext cx="10178322" cy="3889512"/>
          </a:xfrm>
        </p:spPr>
        <p:txBody>
          <a:bodyPr/>
          <a:lstStyle/>
          <a:p>
            <a:pPr lvl="0"/>
            <a:r>
              <a:rPr lang="en-US" dirty="0"/>
              <a:t>Expenses should be closely monitored.</a:t>
            </a:r>
          </a:p>
          <a:p>
            <a:pPr lvl="0"/>
            <a:r>
              <a:rPr lang="en-US" dirty="0"/>
              <a:t>Expenses include:</a:t>
            </a:r>
          </a:p>
          <a:p>
            <a:pPr lvl="1"/>
            <a:r>
              <a:rPr lang="en-US" dirty="0"/>
              <a:t>Number of Instructors working program</a:t>
            </a:r>
          </a:p>
          <a:p>
            <a:pPr lvl="1"/>
            <a:r>
              <a:rPr lang="en-US" dirty="0"/>
              <a:t>Equipment Ordered</a:t>
            </a:r>
          </a:p>
          <a:p>
            <a:pPr lvl="1"/>
            <a:r>
              <a:rPr lang="en-US" dirty="0"/>
              <a:t>Uniforms Ordered</a:t>
            </a:r>
          </a:p>
          <a:p>
            <a:pPr lvl="1"/>
            <a:r>
              <a:rPr lang="en-US" dirty="0"/>
              <a:t>Shipping/Mailing/Printing costs</a:t>
            </a:r>
          </a:p>
          <a:p>
            <a:pPr lvl="1"/>
            <a:r>
              <a:rPr lang="en-US" dirty="0"/>
              <a:t>Office Supplies</a:t>
            </a:r>
          </a:p>
          <a:p>
            <a:pPr lvl="1"/>
            <a:r>
              <a:rPr lang="en-US" dirty="0" err="1"/>
              <a:t>Kill’m</a:t>
            </a:r>
            <a:r>
              <a:rPr lang="en-US" dirty="0"/>
              <a:t> with Kindness Budget</a:t>
            </a:r>
          </a:p>
          <a:p>
            <a:pPr lvl="1"/>
            <a:r>
              <a:rPr lang="en-US" dirty="0"/>
              <a:t>Staff Incentives</a:t>
            </a:r>
          </a:p>
          <a:p>
            <a:pPr marL="0" indent="0">
              <a:buNone/>
            </a:pPr>
            <a:endParaRPr lang="en-US" dirty="0"/>
          </a:p>
        </p:txBody>
      </p:sp>
    </p:spTree>
    <p:extLst>
      <p:ext uri="{BB962C8B-B14F-4D97-AF65-F5344CB8AC3E}">
        <p14:creationId xmlns:p14="http://schemas.microsoft.com/office/powerpoint/2010/main" val="3827628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F74F4-DEF1-4555-B2E0-AFEBC78D1623}"/>
              </a:ext>
            </a:extLst>
          </p:cNvPr>
          <p:cNvSpPr>
            <a:spLocks noGrp="1"/>
          </p:cNvSpPr>
          <p:nvPr>
            <p:ph type="title"/>
          </p:nvPr>
        </p:nvSpPr>
        <p:spPr/>
        <p:txBody>
          <a:bodyPr/>
          <a:lstStyle/>
          <a:p>
            <a:r>
              <a:rPr lang="en-US" dirty="0"/>
              <a:t>Billing – invoices – Receipts </a:t>
            </a:r>
          </a:p>
        </p:txBody>
      </p:sp>
      <p:sp>
        <p:nvSpPr>
          <p:cNvPr id="3" name="Content Placeholder 2">
            <a:extLst>
              <a:ext uri="{FF2B5EF4-FFF2-40B4-BE49-F238E27FC236}">
                <a16:creationId xmlns:a16="http://schemas.microsoft.com/office/drawing/2014/main" id="{A71593F3-1852-40FA-88E9-ADA33375B8E1}"/>
              </a:ext>
            </a:extLst>
          </p:cNvPr>
          <p:cNvSpPr>
            <a:spLocks noGrp="1"/>
          </p:cNvSpPr>
          <p:nvPr>
            <p:ph sz="half" idx="1"/>
          </p:nvPr>
        </p:nvSpPr>
        <p:spPr/>
        <p:txBody>
          <a:bodyPr/>
          <a:lstStyle/>
          <a:p>
            <a:pPr lvl="0"/>
            <a:r>
              <a:rPr lang="en-US" dirty="0"/>
              <a:t>Your </a:t>
            </a:r>
            <a:r>
              <a:rPr lang="en-US" b="1" u="sng" dirty="0"/>
              <a:t>Billing</a:t>
            </a:r>
            <a:r>
              <a:rPr lang="en-US" dirty="0"/>
              <a:t> is recorded in The Hub.  This can be found in the Payment Section.</a:t>
            </a:r>
          </a:p>
          <a:p>
            <a:pPr lvl="0"/>
            <a:r>
              <a:rPr lang="en-US" b="1" u="sng" dirty="0"/>
              <a:t>Invoices</a:t>
            </a:r>
            <a:r>
              <a:rPr lang="en-US" dirty="0"/>
              <a:t> should then be generated and sent through your accounting system to the appropriate contact for each partnership.  </a:t>
            </a:r>
          </a:p>
          <a:p>
            <a:pPr marL="0" indent="0">
              <a:buNone/>
            </a:pPr>
            <a:endParaRPr lang="en-US" dirty="0"/>
          </a:p>
        </p:txBody>
      </p:sp>
      <p:sp>
        <p:nvSpPr>
          <p:cNvPr id="4" name="Content Placeholder 3">
            <a:extLst>
              <a:ext uri="{FF2B5EF4-FFF2-40B4-BE49-F238E27FC236}">
                <a16:creationId xmlns:a16="http://schemas.microsoft.com/office/drawing/2014/main" id="{52EAC134-7638-4C90-BC98-5F2504CA307A}"/>
              </a:ext>
            </a:extLst>
          </p:cNvPr>
          <p:cNvSpPr>
            <a:spLocks noGrp="1"/>
          </p:cNvSpPr>
          <p:nvPr>
            <p:ph sz="half" idx="2"/>
          </p:nvPr>
        </p:nvSpPr>
        <p:spPr/>
        <p:txBody>
          <a:bodyPr/>
          <a:lstStyle/>
          <a:p>
            <a:pPr lvl="0"/>
            <a:r>
              <a:rPr lang="en-US" dirty="0"/>
              <a:t>If registration is through online platform, </a:t>
            </a:r>
            <a:r>
              <a:rPr lang="en-US" b="1" u="sng" dirty="0"/>
              <a:t>receipts</a:t>
            </a:r>
            <a:r>
              <a:rPr lang="en-US" dirty="0"/>
              <a:t> can be automatically generated for the requesting customer.</a:t>
            </a:r>
          </a:p>
          <a:p>
            <a:pPr lvl="0"/>
            <a:r>
              <a:rPr lang="en-US" dirty="0"/>
              <a:t>Should a customer request a receipt for participation in an OTA program that was not registered online, a manual receipt can be created (see OTA Template in Reference Section).</a:t>
            </a:r>
          </a:p>
          <a:p>
            <a:pPr marL="0" indent="0">
              <a:buNone/>
            </a:pPr>
            <a:endParaRPr lang="en-US" dirty="0"/>
          </a:p>
        </p:txBody>
      </p:sp>
    </p:spTree>
    <p:extLst>
      <p:ext uri="{BB962C8B-B14F-4D97-AF65-F5344CB8AC3E}">
        <p14:creationId xmlns:p14="http://schemas.microsoft.com/office/powerpoint/2010/main" val="3141490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745F0-2E8E-4F6E-B01F-C67A57F2F74A}"/>
              </a:ext>
            </a:extLst>
          </p:cNvPr>
          <p:cNvSpPr>
            <a:spLocks noGrp="1"/>
          </p:cNvSpPr>
          <p:nvPr>
            <p:ph type="title"/>
          </p:nvPr>
        </p:nvSpPr>
        <p:spPr/>
        <p:txBody>
          <a:bodyPr>
            <a:normAutofit fontScale="90000"/>
          </a:bodyPr>
          <a:lstStyle/>
          <a:p>
            <a:r>
              <a:rPr lang="en-US" dirty="0"/>
              <a:t>Proprietary Marks</a:t>
            </a:r>
            <a:br>
              <a:rPr lang="en-US" dirty="0"/>
            </a:br>
            <a:r>
              <a:rPr lang="en-US" sz="3100" dirty="0"/>
              <a:t>Here are samples of the marks you are licensed to use.</a:t>
            </a:r>
            <a:br>
              <a:rPr lang="en-US" sz="3100" dirty="0"/>
            </a:br>
            <a:endParaRPr lang="en-US" sz="3100" dirty="0"/>
          </a:p>
        </p:txBody>
      </p:sp>
      <p:sp>
        <p:nvSpPr>
          <p:cNvPr id="3" name="Rectangle 2">
            <a:extLst>
              <a:ext uri="{FF2B5EF4-FFF2-40B4-BE49-F238E27FC236}">
                <a16:creationId xmlns:a16="http://schemas.microsoft.com/office/drawing/2014/main" id="{7ED9C6C4-5155-4C34-9B36-E3381B1212BA}"/>
              </a:ext>
            </a:extLst>
          </p:cNvPr>
          <p:cNvSpPr/>
          <p:nvPr/>
        </p:nvSpPr>
        <p:spPr>
          <a:xfrm>
            <a:off x="1383178" y="3202562"/>
            <a:ext cx="2778005" cy="461665"/>
          </a:xfrm>
          <a:prstGeom prst="rect">
            <a:avLst/>
          </a:prstGeom>
        </p:spPr>
        <p:txBody>
          <a:bodyPr wrap="none">
            <a:spAutoFit/>
          </a:bodyPr>
          <a:lstStyle/>
          <a:p>
            <a:r>
              <a:rPr lang="en-US" sz="2400" dirty="0"/>
              <a:t>Overtime Athletics®</a:t>
            </a:r>
          </a:p>
        </p:txBody>
      </p:sp>
      <p:pic>
        <p:nvPicPr>
          <p:cNvPr id="4" name="Picture 3">
            <a:extLst>
              <a:ext uri="{FF2B5EF4-FFF2-40B4-BE49-F238E27FC236}">
                <a16:creationId xmlns:a16="http://schemas.microsoft.com/office/drawing/2014/main" id="{8A800FF7-1419-4308-8739-06A15078A447}"/>
              </a:ext>
            </a:extLst>
          </p:cNvPr>
          <p:cNvPicPr>
            <a:picLocks noChangeAspect="1"/>
          </p:cNvPicPr>
          <p:nvPr/>
        </p:nvPicPr>
        <p:blipFill>
          <a:blip r:embed="rId2"/>
          <a:stretch>
            <a:fillRect/>
          </a:stretch>
        </p:blipFill>
        <p:spPr>
          <a:xfrm>
            <a:off x="4717774" y="2531166"/>
            <a:ext cx="2756452" cy="2266122"/>
          </a:xfrm>
          <a:prstGeom prst="rect">
            <a:avLst/>
          </a:prstGeom>
        </p:spPr>
      </p:pic>
      <p:pic>
        <p:nvPicPr>
          <p:cNvPr id="5" name="Picture 4">
            <a:extLst>
              <a:ext uri="{FF2B5EF4-FFF2-40B4-BE49-F238E27FC236}">
                <a16:creationId xmlns:a16="http://schemas.microsoft.com/office/drawing/2014/main" id="{8613B2BD-041F-43C6-84BC-818BD3F68F4C}"/>
              </a:ext>
            </a:extLst>
          </p:cNvPr>
          <p:cNvPicPr>
            <a:picLocks noChangeAspect="1"/>
          </p:cNvPicPr>
          <p:nvPr/>
        </p:nvPicPr>
        <p:blipFill>
          <a:blip r:embed="rId3"/>
          <a:stretch>
            <a:fillRect/>
          </a:stretch>
        </p:blipFill>
        <p:spPr>
          <a:xfrm>
            <a:off x="8335617" y="2531166"/>
            <a:ext cx="2054087" cy="2266122"/>
          </a:xfrm>
          <a:prstGeom prst="rect">
            <a:avLst/>
          </a:prstGeom>
        </p:spPr>
      </p:pic>
    </p:spTree>
    <p:extLst>
      <p:ext uri="{BB962C8B-B14F-4D97-AF65-F5344CB8AC3E}">
        <p14:creationId xmlns:p14="http://schemas.microsoft.com/office/powerpoint/2010/main" val="4259378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C9A294-61E2-45E6-AA86-474BACFD94A2}"/>
              </a:ext>
            </a:extLst>
          </p:cNvPr>
          <p:cNvSpPr>
            <a:spLocks noGrp="1"/>
          </p:cNvSpPr>
          <p:nvPr>
            <p:ph idx="1"/>
          </p:nvPr>
        </p:nvSpPr>
        <p:spPr>
          <a:xfrm>
            <a:off x="1357695" y="351183"/>
            <a:ext cx="10178322" cy="6248400"/>
          </a:xfrm>
        </p:spPr>
        <p:txBody>
          <a:bodyPr>
            <a:normAutofit lnSpcReduction="10000"/>
          </a:bodyPr>
          <a:lstStyle/>
          <a:p>
            <a:r>
              <a:rPr lang="en-US" dirty="0"/>
              <a:t>You must use our proprietary marks properly.  Proper use and protection of our name is important.  If a name is not protected, or is used incorrectly, it may lose its value as a symbol of the company’s quality and become generic in meaning.  (The words aspirin, yo-yo, and escalator all began as brand names but lost their company affiliation through lack of proper protection.)  If you observe any other person or company using a name, mark or color scheme in any way similar to ours, notify us at once.  We will determine the steps to be taken and control any actions. </a:t>
            </a:r>
          </a:p>
          <a:p>
            <a:pPr marL="0" indent="0">
              <a:buNone/>
            </a:pPr>
            <a:endParaRPr lang="en-US" dirty="0"/>
          </a:p>
          <a:p>
            <a:r>
              <a:rPr lang="en-US" dirty="0"/>
              <a:t>All signs must comply with all applicable government regulations and must use our mark properly.  All signs must be approved by us.  You may use our proprietary marks on stationery, checks, business cards, and other business papers if, and only if, you include the text “Independently owned and operated.”  You may not use our marks in your corporate name.</a:t>
            </a:r>
          </a:p>
          <a:p>
            <a:pPr marL="0" indent="0">
              <a:buNone/>
            </a:pPr>
            <a:endParaRPr lang="en-US" dirty="0"/>
          </a:p>
          <a:p>
            <a:r>
              <a:rPr lang="en-US" dirty="0"/>
              <a:t>You may not make any advertisements or published endorsements using our proprietary marks.  If you do make any advertisements or published endorsements for another individual or company they must clearly state that you are the independent owner of your business.  None of our proprietary marks may be used for reasons other than the business of the franchise without our prior written approval.</a:t>
            </a:r>
          </a:p>
          <a:p>
            <a:pPr marL="0" indent="0">
              <a:buNone/>
            </a:pPr>
            <a:endParaRPr lang="en-US" dirty="0"/>
          </a:p>
        </p:txBody>
      </p:sp>
    </p:spTree>
    <p:extLst>
      <p:ext uri="{BB962C8B-B14F-4D97-AF65-F5344CB8AC3E}">
        <p14:creationId xmlns:p14="http://schemas.microsoft.com/office/powerpoint/2010/main" val="440738391"/>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E8889766643D4478820FB1F714ABDD1" ma:contentTypeVersion="11" ma:contentTypeDescription="Create a new document." ma:contentTypeScope="" ma:versionID="2c115bf45ffaea3e9df5a86f5f4a69d6">
  <xsd:schema xmlns:xsd="http://www.w3.org/2001/XMLSchema" xmlns:xs="http://www.w3.org/2001/XMLSchema" xmlns:p="http://schemas.microsoft.com/office/2006/metadata/properties" xmlns:ns2="4824c867-e837-41b6-9833-9ae069b73912" xmlns:ns3="d994bad3-5ad8-4934-a46c-4d8c7b747434" targetNamespace="http://schemas.microsoft.com/office/2006/metadata/properties" ma:root="true" ma:fieldsID="1321affc9b5521c29cd073287f2a8a26" ns2:_="" ns3:_="">
    <xsd:import namespace="4824c867-e837-41b6-9833-9ae069b73912"/>
    <xsd:import namespace="d994bad3-5ad8-4934-a46c-4d8c7b74743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AutoKeyPoints" minOccurs="0"/>
                <xsd:element ref="ns2:MediaServiceKeyPoints"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24c867-e837-41b6-9833-9ae069b7391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994bad3-5ad8-4934-a46c-4d8c7b74743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F4C986-37E9-4E7B-9228-2D23BE66D05B}">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28DFB484-A784-417F-89B7-0A2CB4ABEB03}">
  <ds:schemaRefs>
    <ds:schemaRef ds:uri="http://schemas.microsoft.com/sharepoint/v3/contenttype/forms"/>
  </ds:schemaRefs>
</ds:datastoreItem>
</file>

<file path=customXml/itemProps3.xml><?xml version="1.0" encoding="utf-8"?>
<ds:datastoreItem xmlns:ds="http://schemas.openxmlformats.org/officeDocument/2006/customXml" ds:itemID="{79A91E1C-B177-499B-8F42-33CC412F59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24c867-e837-41b6-9833-9ae069b73912"/>
    <ds:schemaRef ds:uri="d994bad3-5ad8-4934-a46c-4d8c7b7474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TM10001106[[fn=Badge]]</Template>
  <TotalTime>114</TotalTime>
  <Words>1480</Words>
  <Application>Microsoft Office PowerPoint</Application>
  <PresentationFormat>Widescreen</PresentationFormat>
  <Paragraphs>110</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 Black</vt:lpstr>
      <vt:lpstr>Calibri</vt:lpstr>
      <vt:lpstr>Gill Sans MT</vt:lpstr>
      <vt:lpstr>Impact</vt:lpstr>
      <vt:lpstr>Badge</vt:lpstr>
      <vt:lpstr>The Business</vt:lpstr>
      <vt:lpstr>Administrative and  “back-office” Details </vt:lpstr>
      <vt:lpstr>Technology</vt:lpstr>
      <vt:lpstr>Licenses, Permits &amp; Tax Numbers </vt:lpstr>
      <vt:lpstr>accounts</vt:lpstr>
      <vt:lpstr>Company expenses</vt:lpstr>
      <vt:lpstr>Billing – invoices – Receipts </vt:lpstr>
      <vt:lpstr>Proprietary Marks Here are samples of the marks you are licensed to use. </vt:lpstr>
      <vt:lpstr>PowerPoint Presentation</vt:lpstr>
      <vt:lpstr>Payroll NOTES</vt:lpstr>
      <vt:lpstr>Payroll system</vt:lpstr>
      <vt:lpstr>Payroll Issues</vt:lpstr>
      <vt:lpstr>Payroll requirements</vt:lpstr>
      <vt:lpstr>Compliance </vt:lpstr>
      <vt:lpstr>Tax records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Business</dc:title>
  <dc:creator>Chris Horich</dc:creator>
  <cp:lastModifiedBy>Chris Horich</cp:lastModifiedBy>
  <cp:revision>15</cp:revision>
  <dcterms:created xsi:type="dcterms:W3CDTF">2019-02-26T14:08:33Z</dcterms:created>
  <dcterms:modified xsi:type="dcterms:W3CDTF">2024-05-20T19:54:52Z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0x0101005E8889766643D4478820FB1F714ABDD1</vt:lpwstr>
  </property>
</Properties>
</file>